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2" r:id="rId4"/>
    <p:sldId id="264" r:id="rId5"/>
    <p:sldId id="267" r:id="rId6"/>
    <p:sldId id="268" r:id="rId7"/>
    <p:sldId id="269" r:id="rId8"/>
    <p:sldId id="270" r:id="rId9"/>
    <p:sldId id="271" r:id="rId10"/>
    <p:sldId id="272" r:id="rId11"/>
    <p:sldId id="275" r:id="rId12"/>
    <p:sldId id="276" r:id="rId13"/>
    <p:sldId id="277" r:id="rId14"/>
    <p:sldId id="278" r:id="rId15"/>
    <p:sldId id="279" r:id="rId16"/>
    <p:sldId id="281" r:id="rId17"/>
    <p:sldId id="282" r:id="rId18"/>
    <p:sldId id="283" r:id="rId19"/>
    <p:sldId id="284" r:id="rId20"/>
    <p:sldId id="285" r:id="rId21"/>
    <p:sldId id="280" r:id="rId22"/>
    <p:sldId id="286" r:id="rId23"/>
    <p:sldId id="274" r:id="rId24"/>
    <p:sldId id="287" r:id="rId25"/>
    <p:sldId id="288"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9" autoAdjust="0"/>
    <p:restoredTop sz="93482" autoAdjust="0"/>
  </p:normalViewPr>
  <p:slideViewPr>
    <p:cSldViewPr>
      <p:cViewPr varScale="1">
        <p:scale>
          <a:sx n="73" d="100"/>
          <a:sy n="73" d="100"/>
        </p:scale>
        <p:origin x="146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28.03.2019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28.03.2019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28.03.2019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28.03.2019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28.03.2019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28.03.2019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28.03.2019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28.03.2019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28.03.2019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28.03.2019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28.03.2019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28.03.2019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lugsoft.net/uploads/posts/2013-11/1384901619_2trvycxglpvdu4n.jpg"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149080"/>
            <a:ext cx="7920880" cy="1430834"/>
          </a:xfrm>
        </p:spPr>
        <p:txBody>
          <a:bodyPr>
            <a:noAutofit/>
          </a:bodyPr>
          <a:lstStyle/>
          <a:p>
            <a:pPr algn="ctr"/>
            <a:r>
              <a:rPr lang="ru-RU" sz="4000" dirty="0" smtClean="0">
                <a:solidFill>
                  <a:srgbClr val="FF0000"/>
                </a:solidFill>
              </a:rPr>
              <a:t>«Использование новых приёмов </a:t>
            </a:r>
            <a:br>
              <a:rPr lang="ru-RU" sz="4000" dirty="0" smtClean="0">
                <a:solidFill>
                  <a:srgbClr val="FF0000"/>
                </a:solidFill>
              </a:rPr>
            </a:br>
            <a:r>
              <a:rPr lang="ru-RU" sz="4000" dirty="0" smtClean="0">
                <a:solidFill>
                  <a:srgbClr val="FF0000"/>
                </a:solidFill>
              </a:rPr>
              <a:t>в обучении детей шахматам»</a:t>
            </a:r>
            <a:endParaRPr lang="ru-RU" sz="4000" dirty="0">
              <a:solidFill>
                <a:srgbClr val="FF0000"/>
              </a:solidFill>
            </a:endParaRPr>
          </a:p>
        </p:txBody>
      </p:sp>
      <p:pic>
        <p:nvPicPr>
          <p:cNvPr id="5" name="Рисунок 4" descr="Уроки Каиссы юным шахматистам. Москалев В.А. - Москалев Вячеслав Александрович"/>
          <p:cNvPicPr>
            <a:picLocks noGrp="1"/>
          </p:cNvPicPr>
          <p:nvPr>
            <p:ph type="pic" idx="1"/>
          </p:nvPr>
        </p:nvPicPr>
        <p:blipFill rotWithShape="1">
          <a:blip r:embed="rId2" cstate="print">
            <a:extLst>
              <a:ext uri="{28A0092B-C50C-407E-A947-70E740481C1C}">
                <a14:useLocalDpi xmlns:a14="http://schemas.microsoft.com/office/drawing/2010/main" val="0"/>
              </a:ext>
            </a:extLst>
          </a:blip>
          <a:srcRect l="4444" t="40197" r="5556" b="25700"/>
          <a:stretch/>
        </p:blipFill>
        <p:spPr bwMode="auto">
          <a:xfrm>
            <a:off x="1763688" y="476672"/>
            <a:ext cx="5256584" cy="3600400"/>
          </a:xfrm>
          <a:prstGeom prst="roundRect">
            <a:avLst/>
          </a:prstGeom>
          <a:noFill/>
          <a:ln>
            <a:solidFill>
              <a:schemeClr val="accent1"/>
            </a:solidFill>
          </a:ln>
        </p:spPr>
      </p:pic>
    </p:spTree>
    <p:extLst>
      <p:ext uri="{BB962C8B-B14F-4D97-AF65-F5344CB8AC3E}">
        <p14:creationId xmlns:p14="http://schemas.microsoft.com/office/powerpoint/2010/main" val="1760902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rPr>
              <a:t>Анализ собственной работы</a:t>
            </a:r>
            <a:endParaRPr lang="ru-RU" dirty="0">
              <a:solidFill>
                <a:srgbClr val="00B050"/>
              </a:solidFill>
            </a:endParaRPr>
          </a:p>
        </p:txBody>
      </p:sp>
      <p:sp>
        <p:nvSpPr>
          <p:cNvPr id="3" name="Объект 2"/>
          <p:cNvSpPr>
            <a:spLocks noGrp="1"/>
          </p:cNvSpPr>
          <p:nvPr>
            <p:ph idx="1"/>
          </p:nvPr>
        </p:nvSpPr>
        <p:spPr/>
        <p:txBody>
          <a:bodyPr>
            <a:normAutofit fontScale="62500" lnSpcReduction="20000"/>
          </a:bodyPr>
          <a:lstStyle/>
          <a:p>
            <a:pPr algn="just"/>
            <a:r>
              <a:rPr lang="ru-RU" dirty="0" smtClean="0"/>
              <a:t>Проанализировав опыт собственной </a:t>
            </a:r>
            <a:r>
              <a:rPr lang="ru-RU" dirty="0" smtClean="0"/>
              <a:t>работы,    </a:t>
            </a:r>
            <a:r>
              <a:rPr lang="ru-RU" dirty="0" smtClean="0"/>
              <a:t>давно приняла решение о необходимости внести что – то новое, нестандартное в процесс обучения детей игре в шахматы. </a:t>
            </a:r>
          </a:p>
          <a:p>
            <a:pPr algn="just"/>
            <a:r>
              <a:rPr lang="ru-RU" dirty="0" smtClean="0"/>
              <a:t>В </a:t>
            </a:r>
            <a:r>
              <a:rPr lang="ru-RU" dirty="0"/>
              <a:t>дни</a:t>
            </a:r>
            <a:r>
              <a:rPr lang="ru-RU" dirty="0" smtClean="0"/>
              <a:t>, когда </a:t>
            </a:r>
            <a:r>
              <a:rPr lang="ru-RU" dirty="0"/>
              <a:t>удивительные открытия поражают наше воображение, игра в шахматы кажется анахронизмом. На редкость простые правила передвижения фигур, строгая очередность ходов позволяют каждому желающему быстро приобрести навык в игре. И кажется, что может быть интересного в том, чтобы простыми перемещениями фигур и пешек теснить войска соперника и ради пленения короля придумывать нехитрые планы вторжения фигурами на вражескую территорию? Однако личный опыт каждого любителя свидетельствует о том, что, однажды научившись играть в шахматы, никто, за редким </a:t>
            </a:r>
            <a:r>
              <a:rPr lang="ru-RU" dirty="0" smtClean="0"/>
              <a:t>исключением, шахматы </a:t>
            </a:r>
            <a:r>
              <a:rPr lang="ru-RU" dirty="0"/>
              <a:t>не бросает и проносит интерес к ним через всю жизнь. </a:t>
            </a:r>
            <a:endParaRPr lang="ru-RU" dirty="0" smtClean="0"/>
          </a:p>
          <a:p>
            <a:pPr algn="just"/>
            <a:r>
              <a:rPr lang="ru-RU" dirty="0" smtClean="0"/>
              <a:t>Я поставила перед собой задачу приобщить как можно большее число детей к этой удивительной игре. Что же лично я могу внести нового в этот удивительный процесс?</a:t>
            </a:r>
            <a:endParaRPr lang="ru-RU" dirty="0"/>
          </a:p>
        </p:txBody>
      </p:sp>
    </p:spTree>
    <p:extLst>
      <p:ext uri="{BB962C8B-B14F-4D97-AF65-F5344CB8AC3E}">
        <p14:creationId xmlns:p14="http://schemas.microsoft.com/office/powerpoint/2010/main" val="2617697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rPr>
              <a:t>Игра по переписке</a:t>
            </a:r>
            <a:endParaRPr lang="ru-RU" dirty="0">
              <a:solidFill>
                <a:srgbClr val="00B050"/>
              </a:solidFill>
            </a:endParaRPr>
          </a:p>
        </p:txBody>
      </p:sp>
      <p:sp>
        <p:nvSpPr>
          <p:cNvPr id="3" name="Объект 2"/>
          <p:cNvSpPr>
            <a:spLocks noGrp="1"/>
          </p:cNvSpPr>
          <p:nvPr>
            <p:ph sz="half" idx="1"/>
          </p:nvPr>
        </p:nvSpPr>
        <p:spPr/>
        <p:txBody>
          <a:bodyPr>
            <a:normAutofit fontScale="85000" lnSpcReduction="10000"/>
          </a:bodyPr>
          <a:lstStyle/>
          <a:p>
            <a:pPr marL="0" indent="0" algn="just">
              <a:buNone/>
            </a:pPr>
            <a:r>
              <a:rPr lang="ru-RU" dirty="0" smtClean="0"/>
              <a:t>В детстве у меня не было возможности получить хорошую теоретическую базу по шахматным дебютам. Этот пробел мне помогла ликвидировать многолетняя игра по переписке. Ежедневное обращение  к шахматной литературе, анализ собственных партий помогли мне повысить свой профессиональный уровень. </a:t>
            </a:r>
            <a:endParaRPr lang="ru-RU" dirty="0"/>
          </a:p>
        </p:txBody>
      </p:sp>
      <p:pic>
        <p:nvPicPr>
          <p:cNvPr id="5" name="Объект 4" descr="шахматы по переписке"/>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481637" y="1943894"/>
            <a:ext cx="2371725" cy="3838575"/>
          </a:xfrm>
          <a:prstGeom prst="rect">
            <a:avLst/>
          </a:prstGeom>
          <a:noFill/>
          <a:ln>
            <a:noFill/>
          </a:ln>
        </p:spPr>
      </p:pic>
    </p:spTree>
    <p:extLst>
      <p:ext uri="{BB962C8B-B14F-4D97-AF65-F5344CB8AC3E}">
        <p14:creationId xmlns:p14="http://schemas.microsoft.com/office/powerpoint/2010/main" val="337083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B050"/>
                </a:solidFill>
              </a:rPr>
              <a:t>Игра по переписке – </a:t>
            </a:r>
            <a:br>
              <a:rPr lang="ru-RU" dirty="0" smtClean="0">
                <a:solidFill>
                  <a:srgbClr val="00B050"/>
                </a:solidFill>
              </a:rPr>
            </a:br>
            <a:r>
              <a:rPr lang="ru-RU" dirty="0" smtClean="0">
                <a:solidFill>
                  <a:srgbClr val="00B050"/>
                </a:solidFill>
              </a:rPr>
              <a:t>в помощь детям</a:t>
            </a:r>
            <a:endParaRPr lang="ru-RU" dirty="0">
              <a:solidFill>
                <a:srgbClr val="00B050"/>
              </a:solidFill>
            </a:endParaRPr>
          </a:p>
        </p:txBody>
      </p:sp>
      <p:sp>
        <p:nvSpPr>
          <p:cNvPr id="3" name="Объект 2"/>
          <p:cNvSpPr>
            <a:spLocks noGrp="1"/>
          </p:cNvSpPr>
          <p:nvPr>
            <p:ph idx="1"/>
          </p:nvPr>
        </p:nvSpPr>
        <p:spPr/>
        <p:txBody>
          <a:bodyPr>
            <a:normAutofit fontScale="77500" lnSpcReduction="20000"/>
          </a:bodyPr>
          <a:lstStyle/>
          <a:p>
            <a:pPr marL="0" indent="0" algn="just">
              <a:buNone/>
            </a:pPr>
            <a:r>
              <a:rPr lang="ru-RU" dirty="0" smtClean="0"/>
              <a:t>Я решила использовать свой опыт игры по переписке в работе с детьми. Конечно, несерьёзно рассчитывать на растянутую на многие годы партию среди воспитанников. Но определённые элементы вполне можно применить. Например, в процессе занятий дети играли партии по переписке, обмениваясь ходами на каждом занятии. Дома они вполне могли открыть книгу, выбрать лучший вариант. Вы скажете: это не их мысли? Да! Но я решила очень важную задачу: я заставила их самостоятельно заглянуть в книгу, проделать работу по анализу и синтезу изучаемого материала. И самые  пытливые из моих учеников  сделали огромный шаг вперёд в этом направлении.</a:t>
            </a:r>
            <a:endParaRPr lang="ru-RU" dirty="0"/>
          </a:p>
        </p:txBody>
      </p:sp>
    </p:spTree>
    <p:extLst>
      <p:ext uri="{BB962C8B-B14F-4D97-AF65-F5344CB8AC3E}">
        <p14:creationId xmlns:p14="http://schemas.microsoft.com/office/powerpoint/2010/main" val="371472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B050"/>
                </a:solidFill>
              </a:rPr>
              <a:t>Решение шахматных задач – как сделать этот процесс увлекательным?</a:t>
            </a:r>
            <a:endParaRPr lang="ru-RU" dirty="0">
              <a:solidFill>
                <a:srgbClr val="00B050"/>
              </a:solidFill>
            </a:endParaRPr>
          </a:p>
        </p:txBody>
      </p:sp>
      <p:sp>
        <p:nvSpPr>
          <p:cNvPr id="3" name="Объект 2"/>
          <p:cNvSpPr>
            <a:spLocks noGrp="1"/>
          </p:cNvSpPr>
          <p:nvPr>
            <p:ph idx="1"/>
          </p:nvPr>
        </p:nvSpPr>
        <p:spPr>
          <a:xfrm>
            <a:off x="395536" y="1772816"/>
            <a:ext cx="8229600" cy="4525963"/>
          </a:xfrm>
        </p:spPr>
        <p:txBody>
          <a:bodyPr>
            <a:normAutofit fontScale="92500" lnSpcReduction="20000"/>
          </a:bodyPr>
          <a:lstStyle/>
          <a:p>
            <a:pPr marL="0" indent="0" algn="just">
              <a:buNone/>
            </a:pPr>
            <a:r>
              <a:rPr lang="ru-RU" dirty="0" smtClean="0"/>
              <a:t>Что предпочтёт стандартный ребёнок: сыграть партию в шахматы или решить несколько шахматных задач? Очень небольшой процент детей выберет последнее. Что же делать? Мы ведь понимаем, что для улучшения тактического зрения шахматиста решение задач необходимо. Если старшие дети довольно легко записывают задания на дом самостоятельно, то для малышей это мука. Попытка записи заданий родителями или бабушками затрудняет жизнь тем, кто забыл дома очки.</a:t>
            </a:r>
            <a:endParaRPr lang="ru-RU" dirty="0"/>
          </a:p>
        </p:txBody>
      </p:sp>
    </p:spTree>
    <p:extLst>
      <p:ext uri="{BB962C8B-B14F-4D97-AF65-F5344CB8AC3E}">
        <p14:creationId xmlns:p14="http://schemas.microsoft.com/office/powerpoint/2010/main" val="3998185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B050"/>
                </a:solidFill>
              </a:rPr>
              <a:t>Использование методической литературы- решение задач с помощью стрелочек</a:t>
            </a:r>
            <a:endParaRPr lang="ru-RU" dirty="0">
              <a:solidFill>
                <a:srgbClr val="00B050"/>
              </a:solidFill>
            </a:endParaRPr>
          </a:p>
        </p:txBody>
      </p:sp>
      <p:sp>
        <p:nvSpPr>
          <p:cNvPr id="3" name="Объект 2"/>
          <p:cNvSpPr>
            <a:spLocks noGrp="1"/>
          </p:cNvSpPr>
          <p:nvPr>
            <p:ph sz="half" idx="1"/>
          </p:nvPr>
        </p:nvSpPr>
        <p:spPr>
          <a:xfrm>
            <a:off x="467544" y="1988840"/>
            <a:ext cx="4038600" cy="4525963"/>
          </a:xfrm>
        </p:spPr>
        <p:txBody>
          <a:bodyPr>
            <a:normAutofit fontScale="62500" lnSpcReduction="20000"/>
          </a:bodyPr>
          <a:lstStyle/>
          <a:p>
            <a:pPr marL="0" indent="0" algn="just">
              <a:buNone/>
            </a:pPr>
            <a:r>
              <a:rPr lang="ru-RU" dirty="0" smtClean="0"/>
              <a:t>Решение пришло с появлением в объединении компьютеров. Мы с моим коллегой </a:t>
            </a:r>
            <a:r>
              <a:rPr lang="ru-RU" dirty="0" err="1" smtClean="0"/>
              <a:t>Манаенковым</a:t>
            </a:r>
            <a:r>
              <a:rPr lang="ru-RU" dirty="0" smtClean="0"/>
              <a:t> В. Н. написали два методических пособия для начинающих: «30 шахматных уроков» и «30 уроков шахматной тактики». В 2015 году вышло очередное пособие «Шахматные премудрости». Особенность наших учебников заключалась в том, что решать задания детям предлагалось с помощью стрелочек.  А мы ведь все прекрасно знаем как наши дети любят рисовать.  Получилось что – то вроде разовой тетради. И родителям удобно. Они всегда могут повторить с ребёнком урок, даже если по какой – то причине его пропустили.</a:t>
            </a:r>
            <a:endParaRPr lang="ru-RU" dirty="0"/>
          </a:p>
        </p:txBody>
      </p:sp>
      <p:pic>
        <p:nvPicPr>
          <p:cNvPr id="5" name="Picture 4" descr="30 уроков шахматной тактики">
            <a:hlinkClick r:id="rId2"/>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891212" y="2672556"/>
            <a:ext cx="155257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629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00B050"/>
                </a:solidFill>
              </a:rPr>
              <a:t>Желание быть первым – </a:t>
            </a:r>
            <a:br>
              <a:rPr lang="ru-RU" dirty="0">
                <a:solidFill>
                  <a:srgbClr val="00B050"/>
                </a:solidFill>
              </a:rPr>
            </a:br>
            <a:r>
              <a:rPr lang="ru-RU" dirty="0">
                <a:solidFill>
                  <a:srgbClr val="00B050"/>
                </a:solidFill>
              </a:rPr>
              <a:t>здоровое ли оно?</a:t>
            </a:r>
            <a:endParaRPr lang="ru-RU" dirty="0"/>
          </a:p>
        </p:txBody>
      </p:sp>
      <p:sp>
        <p:nvSpPr>
          <p:cNvPr id="3" name="Объект 2"/>
          <p:cNvSpPr>
            <a:spLocks noGrp="1"/>
          </p:cNvSpPr>
          <p:nvPr>
            <p:ph sz="half" idx="1"/>
          </p:nvPr>
        </p:nvSpPr>
        <p:spPr/>
        <p:txBody>
          <a:bodyPr>
            <a:normAutofit fontScale="55000" lnSpcReduction="20000"/>
          </a:bodyPr>
          <a:lstStyle/>
          <a:p>
            <a:pPr algn="just"/>
            <a:r>
              <a:rPr lang="ru-RU" dirty="0"/>
              <a:t>Стремления быть лучшим, быть всегда первым, является одним из способов </a:t>
            </a:r>
            <a:r>
              <a:rPr lang="ru-RU" dirty="0" smtClean="0"/>
              <a:t>самомотивации. </a:t>
            </a:r>
            <a:r>
              <a:rPr lang="ru-RU" dirty="0"/>
              <a:t>Но использование этого способа чревато опасными последствиями</a:t>
            </a:r>
            <a:r>
              <a:rPr lang="ru-RU" dirty="0" smtClean="0"/>
              <a:t>. </a:t>
            </a:r>
          </a:p>
          <a:p>
            <a:pPr algn="just"/>
            <a:r>
              <a:rPr lang="ru-RU" dirty="0" smtClean="0"/>
              <a:t>В спорте </a:t>
            </a:r>
            <a:r>
              <a:rPr lang="ru-RU" dirty="0"/>
              <a:t>оно усиливает азарт, придает игре остроту, а победа переживается как успех. Неумение ребенка разграничивать игру и жизнь часто приводит к трагедиям, где невозможность быть первым во всем усугубляет чувство несостоятельности, ведет к понижению самооценки. В жизни важнее найти свою дорогу и соревноваться со своими проблемами, а не с соперниками. Соперники хороши лишь в соревнованиях, по окончании которых, независимо от победы или проигрыша, вы можете сказать: «Это была всего лишь игра</a:t>
            </a:r>
            <a:r>
              <a:rPr lang="ru-RU" dirty="0" smtClean="0"/>
              <a:t>».</a:t>
            </a:r>
          </a:p>
          <a:p>
            <a:pPr algn="just"/>
            <a:endParaRPr lang="ru-RU" dirty="0"/>
          </a:p>
          <a:p>
            <a:endParaRPr lang="ru-RU" dirty="0"/>
          </a:p>
        </p:txBody>
      </p:sp>
      <p:pic>
        <p:nvPicPr>
          <p:cNvPr id="3074" name="Picture 2" descr="C:\Users\user\Desktop\фотографии\ШКОЛА ЛЕНА ШАХ2011-2013\лена с папой щахматы 0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556792"/>
            <a:ext cx="2856317" cy="428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826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00B050"/>
                </a:solidFill>
              </a:rPr>
              <a:t>Отношение к поражению</a:t>
            </a:r>
            <a:endParaRPr lang="ru-RU" dirty="0"/>
          </a:p>
        </p:txBody>
      </p:sp>
      <p:sp>
        <p:nvSpPr>
          <p:cNvPr id="3" name="Объект 2"/>
          <p:cNvSpPr>
            <a:spLocks noGrp="1"/>
          </p:cNvSpPr>
          <p:nvPr>
            <p:ph sz="half" idx="1"/>
          </p:nvPr>
        </p:nvSpPr>
        <p:spPr/>
        <p:txBody>
          <a:bodyPr>
            <a:normAutofit fontScale="92500" lnSpcReduction="20000"/>
          </a:bodyPr>
          <a:lstStyle/>
          <a:p>
            <a:pPr marL="0" indent="0" algn="just">
              <a:buNone/>
            </a:pPr>
            <a:r>
              <a:rPr lang="ru-RU" b="1" dirty="0"/>
              <a:t>Необходимо воспитать у спортсмена смелость проигрывать, т.е</a:t>
            </a:r>
            <a:r>
              <a:rPr lang="ru-RU" b="1" dirty="0" smtClean="0"/>
              <a:t>. </a:t>
            </a:r>
            <a:r>
              <a:rPr lang="ru-RU" b="1" dirty="0"/>
              <a:t>человек должен дать себе право на ошибку.</a:t>
            </a:r>
            <a:r>
              <a:rPr lang="ru-RU" dirty="0"/>
              <a:t> </a:t>
            </a:r>
            <a:r>
              <a:rPr lang="ru-RU" dirty="0" smtClean="0"/>
              <a:t>Негативная </a:t>
            </a:r>
            <a:r>
              <a:rPr lang="ru-RU" dirty="0"/>
              <a:t>информация, </a:t>
            </a:r>
            <a:r>
              <a:rPr lang="ru-RU" dirty="0" smtClean="0"/>
              <a:t>т.е</a:t>
            </a:r>
            <a:r>
              <a:rPr lang="ru-RU" dirty="0"/>
              <a:t>. информация об ошибке, должна использоваться для поиска правильного решения, а не для обвинения себя в неспособности к правильным поступкам</a:t>
            </a:r>
            <a:r>
              <a:rPr lang="ru-RU" dirty="0" smtClean="0"/>
              <a:t>. </a:t>
            </a:r>
            <a:endParaRPr lang="ru-RU" dirty="0"/>
          </a:p>
          <a:p>
            <a:pPr algn="just"/>
            <a:endParaRPr lang="ru-RU" dirty="0"/>
          </a:p>
        </p:txBody>
      </p:sp>
      <p:pic>
        <p:nvPicPr>
          <p:cNvPr id="4098" name="Picture 2" descr="C:\Users\user\Pictures\75576[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472112" y="1958181"/>
            <a:ext cx="23907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345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1786210"/>
          </a:xfrm>
        </p:spPr>
        <p:txBody>
          <a:bodyPr>
            <a:normAutofit fontScale="90000"/>
          </a:bodyPr>
          <a:lstStyle/>
          <a:p>
            <a:r>
              <a:rPr lang="ru-RU" dirty="0" smtClean="0">
                <a:solidFill>
                  <a:srgbClr val="00B050"/>
                </a:solidFill>
              </a:rPr>
              <a:t>Компьютерные  программы- незаменимые помощники в современном шахматном мире</a:t>
            </a:r>
            <a:r>
              <a:rPr lang="ru-RU" dirty="0"/>
              <a:t/>
            </a:r>
            <a:br>
              <a:rPr lang="ru-RU" dirty="0"/>
            </a:br>
            <a:endParaRPr lang="ru-RU" dirty="0">
              <a:solidFill>
                <a:srgbClr val="00B050"/>
              </a:solidFill>
            </a:endParaRPr>
          </a:p>
        </p:txBody>
      </p:sp>
      <p:sp>
        <p:nvSpPr>
          <p:cNvPr id="3" name="Объект 2"/>
          <p:cNvSpPr>
            <a:spLocks noGrp="1"/>
          </p:cNvSpPr>
          <p:nvPr>
            <p:ph sz="half" idx="1"/>
          </p:nvPr>
        </p:nvSpPr>
        <p:spPr>
          <a:xfrm>
            <a:off x="755576" y="1988840"/>
            <a:ext cx="3744416" cy="4248472"/>
          </a:xfrm>
        </p:spPr>
        <p:txBody>
          <a:bodyPr>
            <a:normAutofit fontScale="62500" lnSpcReduction="20000"/>
          </a:bodyPr>
          <a:lstStyle/>
          <a:p>
            <a:pPr marL="0" indent="0" algn="just">
              <a:buNone/>
            </a:pPr>
            <a:r>
              <a:rPr lang="ru-RU" dirty="0" smtClean="0"/>
              <a:t>Использование современных шахматных программ на занятиях вызывает дополнительный интерес у детей.</a:t>
            </a:r>
          </a:p>
          <a:p>
            <a:pPr marL="0" indent="0" algn="just">
              <a:buNone/>
            </a:pPr>
            <a:r>
              <a:rPr lang="ru-RU" dirty="0" smtClean="0"/>
              <a:t>В своей работе я использую как обучающие программы («Динозавры учат шахматам», «Большое шахматное путешествие»), так и игровые  и информационные программы «</a:t>
            </a:r>
            <a:r>
              <a:rPr lang="en-US" b="1" dirty="0" smtClean="0"/>
              <a:t>Chess</a:t>
            </a:r>
            <a:r>
              <a:rPr lang="en-US" dirty="0" smtClean="0"/>
              <a:t> </a:t>
            </a:r>
            <a:r>
              <a:rPr lang="en-US" b="1" dirty="0" smtClean="0"/>
              <a:t>Assistant</a:t>
            </a:r>
            <a:r>
              <a:rPr lang="ru-RU" b="1" dirty="0" smtClean="0"/>
              <a:t>», «</a:t>
            </a:r>
            <a:r>
              <a:rPr lang="en-US" b="1" dirty="0" err="1" smtClean="0"/>
              <a:t>Chessbase</a:t>
            </a:r>
            <a:r>
              <a:rPr lang="ru-RU" b="1" dirty="0" smtClean="0"/>
              <a:t>».</a:t>
            </a:r>
          </a:p>
          <a:p>
            <a:pPr marL="0" indent="0" algn="just">
              <a:buNone/>
            </a:pPr>
            <a:r>
              <a:rPr lang="ru-RU" dirty="0" smtClean="0"/>
              <a:t>Использование в работе с детьми занятий по </a:t>
            </a:r>
            <a:r>
              <a:rPr lang="ru-RU" dirty="0" err="1" smtClean="0"/>
              <a:t>скайпу</a:t>
            </a:r>
            <a:r>
              <a:rPr lang="ru-RU" dirty="0" smtClean="0"/>
              <a:t> позволяет общаться с учениками в самых разных жизненных обстоятельствах: невозможность посещать занятия в данный момент, выезд на соревнования в другой город.</a:t>
            </a:r>
          </a:p>
          <a:p>
            <a:pPr marL="0" indent="0" algn="just">
              <a:buNone/>
            </a:pPr>
            <a:endParaRPr lang="ru-RU" dirty="0"/>
          </a:p>
        </p:txBody>
      </p:sp>
      <p:pic>
        <p:nvPicPr>
          <p:cNvPr id="7" name="Объект 6" descr="Компьютерные шахматные программы — отличная помощь для тех, кто любит играть"/>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2060848"/>
            <a:ext cx="2520280" cy="3816424"/>
          </a:xfrm>
          <a:prstGeom prst="rect">
            <a:avLst/>
          </a:prstGeom>
          <a:noFill/>
          <a:ln>
            <a:noFill/>
          </a:ln>
        </p:spPr>
      </p:pic>
    </p:spTree>
    <p:extLst>
      <p:ext uri="{BB962C8B-B14F-4D97-AF65-F5344CB8AC3E}">
        <p14:creationId xmlns:p14="http://schemas.microsoft.com/office/powerpoint/2010/main" val="3027472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00B050"/>
                </a:solidFill>
              </a:rPr>
              <a:t>ноутбук на шахматных соревнованиях</a:t>
            </a:r>
          </a:p>
        </p:txBody>
      </p:sp>
      <p:sp>
        <p:nvSpPr>
          <p:cNvPr id="3" name="Объект 2"/>
          <p:cNvSpPr>
            <a:spLocks noGrp="1"/>
          </p:cNvSpPr>
          <p:nvPr>
            <p:ph sz="half" idx="1"/>
          </p:nvPr>
        </p:nvSpPr>
        <p:spPr/>
        <p:txBody>
          <a:bodyPr>
            <a:normAutofit fontScale="92500" lnSpcReduction="10000"/>
          </a:bodyPr>
          <a:lstStyle/>
          <a:p>
            <a:pPr marL="0" indent="0">
              <a:buNone/>
            </a:pPr>
            <a:r>
              <a:rPr lang="ru-RU" dirty="0" smtClean="0"/>
              <a:t>Незаменимым помощником на соревнованиях высокого уровня является ноутбук.</a:t>
            </a:r>
          </a:p>
          <a:p>
            <a:pPr marL="0" indent="0" algn="just">
              <a:buNone/>
            </a:pPr>
            <a:r>
              <a:rPr lang="ru-RU" dirty="0" smtClean="0"/>
              <a:t>С его помощью современные шахматисты получают самую полную информацию и о жеребьёвке следующего тура, и о дебютных пристрастиях  соперников.</a:t>
            </a:r>
            <a:endParaRPr lang="ru-RU" dirty="0"/>
          </a:p>
        </p:txBody>
      </p:sp>
      <p:pic>
        <p:nvPicPr>
          <p:cNvPr id="5" name="Объект 4" descr="Для чего нужен ноутбук на шахматных соревнованиях?"/>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304545"/>
            <a:ext cx="4038600" cy="3117272"/>
          </a:xfrm>
          <a:prstGeom prst="rect">
            <a:avLst/>
          </a:prstGeom>
          <a:noFill/>
          <a:ln>
            <a:noFill/>
          </a:ln>
        </p:spPr>
      </p:pic>
    </p:spTree>
    <p:extLst>
      <p:ext uri="{BB962C8B-B14F-4D97-AF65-F5344CB8AC3E}">
        <p14:creationId xmlns:p14="http://schemas.microsoft.com/office/powerpoint/2010/main" val="1528368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00B050"/>
                </a:solidFill>
              </a:rPr>
              <a:t>Важна ли для шахматиста физическая подготовка</a:t>
            </a:r>
            <a:endParaRPr lang="ru-RU" dirty="0"/>
          </a:p>
        </p:txBody>
      </p:sp>
      <p:sp>
        <p:nvSpPr>
          <p:cNvPr id="3" name="Объект 2"/>
          <p:cNvSpPr>
            <a:spLocks noGrp="1"/>
          </p:cNvSpPr>
          <p:nvPr>
            <p:ph sz="half" idx="1"/>
          </p:nvPr>
        </p:nvSpPr>
        <p:spPr/>
        <p:txBody>
          <a:bodyPr>
            <a:normAutofit fontScale="62500" lnSpcReduction="20000"/>
          </a:bodyPr>
          <a:lstStyle/>
          <a:p>
            <a:r>
              <a:rPr lang="ru-RU" b="1" dirty="0"/>
              <a:t>Принято считать, что физическая нагрузка не столь важна в шахматах. Конечно это так, если сравнивать шахматы с активными видами спорта, такими как футбол, теннис, легкая и тяжелая атлетика и т.д.</a:t>
            </a:r>
            <a:endParaRPr lang="ru-RU" dirty="0"/>
          </a:p>
          <a:p>
            <a:r>
              <a:rPr lang="ru-RU" dirty="0"/>
              <a:t>Однако уже научно доказано, что умственные нагрузки даже тяжелее для организма, чем физические. Шахматисту приходится часами сидеть в помещении за доской, рассчитывать сложнейшие варианты. Не всегда помещение соответствует стандартам, то есть, бывает  хорошо проветрено, освещено. Далеко не всегда организм готов к столь высоким нагрузкам.</a:t>
            </a:r>
          </a:p>
          <a:p>
            <a:pPr marL="0" indent="0">
              <a:buNone/>
            </a:pPr>
            <a:endParaRPr lang="ru-RU" dirty="0"/>
          </a:p>
          <a:p>
            <a:endParaRPr lang="ru-RU" dirty="0"/>
          </a:p>
        </p:txBody>
      </p:sp>
      <p:pic>
        <p:nvPicPr>
          <p:cNvPr id="7" name="Объект 6" descr="спортивные товары"/>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312835"/>
            <a:ext cx="4038600" cy="3100692"/>
          </a:xfrm>
          <a:prstGeom prst="rect">
            <a:avLst/>
          </a:prstGeom>
          <a:noFill/>
          <a:ln>
            <a:noFill/>
          </a:ln>
        </p:spPr>
      </p:pic>
    </p:spTree>
    <p:extLst>
      <p:ext uri="{BB962C8B-B14F-4D97-AF65-F5344CB8AC3E}">
        <p14:creationId xmlns:p14="http://schemas.microsoft.com/office/powerpoint/2010/main" val="3696785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764704"/>
            <a:ext cx="8363272" cy="1417638"/>
          </a:xfrm>
        </p:spPr>
        <p:txBody>
          <a:bodyPr>
            <a:noAutofit/>
          </a:bodyPr>
          <a:lstStyle/>
          <a:p>
            <a:r>
              <a:rPr lang="ru-RU" sz="2400" dirty="0" smtClean="0">
                <a:solidFill>
                  <a:srgbClr val="00B050"/>
                </a:solidFill>
              </a:rPr>
              <a:t/>
            </a:r>
            <a:br>
              <a:rPr lang="ru-RU" sz="2400" dirty="0" smtClean="0">
                <a:solidFill>
                  <a:srgbClr val="00B050"/>
                </a:solidFill>
              </a:rPr>
            </a:br>
            <a:r>
              <a:rPr lang="ru-RU" sz="2400" dirty="0" smtClean="0">
                <a:solidFill>
                  <a:srgbClr val="00B050"/>
                </a:solidFill>
              </a:rPr>
              <a:t>Идея: </a:t>
            </a:r>
            <a:r>
              <a:rPr lang="ru-RU" sz="2400" b="1" i="1" dirty="0" smtClean="0">
                <a:solidFill>
                  <a:srgbClr val="00B050"/>
                </a:solidFill>
              </a:rPr>
              <a:t>формирование </a:t>
            </a:r>
            <a:r>
              <a:rPr lang="ru-RU" sz="2400" b="1" i="1" dirty="0">
                <a:solidFill>
                  <a:srgbClr val="00B050"/>
                </a:solidFill>
              </a:rPr>
              <a:t>социально успешной гармонично развитой личности, способной к физическому самосовершенствованию и саморазвитию в условиях дополнительного образования</a:t>
            </a:r>
            <a:r>
              <a:rPr lang="ru-RU" sz="2400" dirty="0"/>
              <a:t/>
            </a:r>
            <a:br>
              <a:rPr lang="ru-RU" sz="2400" dirty="0"/>
            </a:br>
            <a:r>
              <a:rPr lang="ru-RU" sz="2400" dirty="0" smtClean="0">
                <a:solidFill>
                  <a:srgbClr val="00B050"/>
                </a:solidFill>
              </a:rPr>
              <a:t> </a:t>
            </a:r>
            <a:endParaRPr lang="ru-RU" sz="2400" dirty="0">
              <a:solidFill>
                <a:srgbClr val="00B050"/>
              </a:solidFill>
            </a:endParaRPr>
          </a:p>
        </p:txBody>
      </p:sp>
      <p:pic>
        <p:nvPicPr>
          <p:cNvPr id="6" name="Объект 5" descr="Сценарии шахматных праздников."/>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2996952"/>
            <a:ext cx="2857500" cy="1905000"/>
          </a:xfrm>
          <a:prstGeom prst="rect">
            <a:avLst/>
          </a:prstGeom>
          <a:noFill/>
          <a:ln>
            <a:noFill/>
          </a:ln>
        </p:spPr>
      </p:pic>
    </p:spTree>
    <p:extLst>
      <p:ext uri="{BB962C8B-B14F-4D97-AF65-F5344CB8AC3E}">
        <p14:creationId xmlns:p14="http://schemas.microsoft.com/office/powerpoint/2010/main" val="3548328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solidFill>
                  <a:srgbClr val="00B050"/>
                </a:solidFill>
              </a:rPr>
              <a:t>Мотивация</a:t>
            </a:r>
            <a:endParaRPr lang="ru-RU" dirty="0">
              <a:solidFill>
                <a:srgbClr val="00B050"/>
              </a:solidFill>
            </a:endParaRPr>
          </a:p>
        </p:txBody>
      </p:sp>
      <p:sp>
        <p:nvSpPr>
          <p:cNvPr id="3" name="Объект 2"/>
          <p:cNvSpPr>
            <a:spLocks noGrp="1"/>
          </p:cNvSpPr>
          <p:nvPr>
            <p:ph sz="half" idx="1"/>
          </p:nvPr>
        </p:nvSpPr>
        <p:spPr>
          <a:xfrm>
            <a:off x="467544" y="1628800"/>
            <a:ext cx="4038600" cy="4525963"/>
          </a:xfrm>
        </p:spPr>
        <p:txBody>
          <a:bodyPr>
            <a:normAutofit fontScale="55000" lnSpcReduction="20000"/>
          </a:bodyPr>
          <a:lstStyle/>
          <a:p>
            <a:r>
              <a:rPr lang="ru-RU" dirty="0" smtClean="0"/>
              <a:t>В </a:t>
            </a:r>
            <a:r>
              <a:rPr lang="ru-RU" dirty="0"/>
              <a:t>шахматном мире постоянно приходится сталкиваться с важным фактором, который помогает юным шахматистам либо становиться сильными, непобедимыми игроками, либо откидывает их далеко от высоких достижений на шахматном поприще. Этим фактором является мотив.</a:t>
            </a:r>
          </a:p>
          <a:p>
            <a:r>
              <a:rPr lang="ru-RU" b="1" dirty="0"/>
              <a:t>Мотив</a:t>
            </a:r>
            <a:r>
              <a:rPr lang="ru-RU" dirty="0"/>
              <a:t> - это психическое явление, становящееся побуждением к деятельности.</a:t>
            </a:r>
          </a:p>
          <a:p>
            <a:r>
              <a:rPr lang="ru-RU" dirty="0"/>
              <a:t>Правильно мотивированный ребенок готов работать не только за шахматной доской  на турнирах, но и на занятиях с тренером, или дома один.</a:t>
            </a:r>
          </a:p>
          <a:p>
            <a:r>
              <a:rPr lang="ru-RU" dirty="0"/>
              <a:t>Когда у ребенка есть понятие того, зачем он занимается шахматами, зачем решает шахматные задачи, изучает новые темы, работает с компьютером, когда он осознает «зачем это ему нужно», тогда и работа идет постоянно и слаженно, а результаты не заставят себя ждать.</a:t>
            </a:r>
          </a:p>
          <a:p>
            <a:endParaRPr lang="ru-RU" dirty="0"/>
          </a:p>
        </p:txBody>
      </p:sp>
      <p:pic>
        <p:nvPicPr>
          <p:cNvPr id="5122" name="Picture 2" descr="C:\Users\user\Desktop\фотографии\шахм. турниры 2008\IMG_00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628800"/>
            <a:ext cx="3707904" cy="278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688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8301608" cy="1215008"/>
          </a:xfrm>
        </p:spPr>
        <p:txBody>
          <a:bodyPr>
            <a:normAutofit fontScale="90000"/>
          </a:bodyPr>
          <a:lstStyle/>
          <a:p>
            <a:r>
              <a:rPr lang="ru-RU" dirty="0" smtClean="0">
                <a:solidFill>
                  <a:srgbClr val="00B050"/>
                </a:solidFill>
              </a:rPr>
              <a:t>Повышение мотивации детей</a:t>
            </a:r>
            <a:br>
              <a:rPr lang="ru-RU" dirty="0" smtClean="0">
                <a:solidFill>
                  <a:srgbClr val="00B050"/>
                </a:solidFill>
              </a:rPr>
            </a:br>
            <a:r>
              <a:rPr lang="ru-RU" dirty="0" smtClean="0">
                <a:solidFill>
                  <a:srgbClr val="00B050"/>
                </a:solidFill>
              </a:rPr>
              <a:t>в процессе обучения</a:t>
            </a:r>
            <a:br>
              <a:rPr lang="ru-RU" dirty="0" smtClean="0">
                <a:solidFill>
                  <a:srgbClr val="00B050"/>
                </a:solidFill>
              </a:rPr>
            </a:br>
            <a:endParaRPr lang="ru-RU" dirty="0">
              <a:solidFill>
                <a:srgbClr val="00B050"/>
              </a:solidFill>
            </a:endParaRPr>
          </a:p>
        </p:txBody>
      </p:sp>
      <p:sp>
        <p:nvSpPr>
          <p:cNvPr id="3" name="Объект 2"/>
          <p:cNvSpPr>
            <a:spLocks noGrp="1"/>
          </p:cNvSpPr>
          <p:nvPr>
            <p:ph idx="1"/>
          </p:nvPr>
        </p:nvSpPr>
        <p:spPr>
          <a:xfrm>
            <a:off x="395536" y="1484784"/>
            <a:ext cx="8229600" cy="4525963"/>
          </a:xfrm>
        </p:spPr>
        <p:txBody>
          <a:bodyPr>
            <a:normAutofit fontScale="55000" lnSpcReduction="20000"/>
          </a:bodyPr>
          <a:lstStyle/>
          <a:p>
            <a:endParaRPr lang="ru-RU" dirty="0"/>
          </a:p>
          <a:p>
            <a:pPr algn="just"/>
            <a:r>
              <a:rPr lang="ru-RU" dirty="0" smtClean="0"/>
              <a:t>Мною была разработана методика </a:t>
            </a:r>
            <a:r>
              <a:rPr lang="ru-RU" dirty="0"/>
              <a:t>количественной оценки процесса обучения детей </a:t>
            </a:r>
            <a:r>
              <a:rPr lang="ru-RU" dirty="0" smtClean="0"/>
              <a:t>шахматам. Количество </a:t>
            </a:r>
            <a:r>
              <a:rPr lang="ru-RU" dirty="0"/>
              <a:t>баллов, набранных каждым обучающимся, определяется </a:t>
            </a:r>
            <a:r>
              <a:rPr lang="ru-RU" dirty="0" smtClean="0"/>
              <a:t>один раз в пол года. </a:t>
            </a:r>
            <a:r>
              <a:rPr lang="ru-RU" dirty="0"/>
              <a:t>Итоги, оформленные в виде </a:t>
            </a:r>
            <a:r>
              <a:rPr lang="ru-RU" dirty="0" smtClean="0"/>
              <a:t>таблицы, вывешиваются в кабинете.</a:t>
            </a:r>
          </a:p>
          <a:p>
            <a:pPr algn="just"/>
            <a:r>
              <a:rPr lang="ru-RU" dirty="0" smtClean="0"/>
              <a:t>Каковы </a:t>
            </a:r>
            <a:r>
              <a:rPr lang="ru-RU" dirty="0"/>
              <a:t>же основные результаты применения методики?</a:t>
            </a:r>
            <a:br>
              <a:rPr lang="ru-RU" dirty="0"/>
            </a:br>
            <a:r>
              <a:rPr lang="ru-RU" dirty="0"/>
              <a:t>Во-первых, повысилась мотивация детей в работе над шахматами - увеличилось количество выполняемых ими домашних заданий. </a:t>
            </a:r>
            <a:br>
              <a:rPr lang="ru-RU" dirty="0"/>
            </a:br>
            <a:r>
              <a:rPr lang="ru-RU" dirty="0"/>
              <a:t>Во-вторых, у педагога появился объективный критерий отбора детей на соревнования, проводимые в России и за </a:t>
            </a:r>
            <a:r>
              <a:rPr lang="ru-RU" dirty="0" smtClean="0"/>
              <a:t>рубежом.</a:t>
            </a:r>
            <a:r>
              <a:rPr lang="ru-RU" dirty="0"/>
              <a:t/>
            </a:r>
            <a:br>
              <a:rPr lang="ru-RU" dirty="0"/>
            </a:br>
            <a:r>
              <a:rPr lang="ru-RU" dirty="0"/>
              <a:t>В-третьих, процесс обучения стал наглядным для педагога, детей и их родителей.</a:t>
            </a:r>
          </a:p>
          <a:p>
            <a:pPr algn="just"/>
            <a:r>
              <a:rPr lang="ru-RU" dirty="0"/>
              <a:t/>
            </a:r>
            <a:br>
              <a:rPr lang="ru-RU" dirty="0"/>
            </a:br>
            <a:r>
              <a:rPr lang="ru-RU" dirty="0"/>
              <a:t>В заключение отметим, что дети и их родители проявляли интерес к таблицам, в которых отражался процесс обучения: обращали внимание на ошибки в подсчетах; дети, кроме того, следили за успехами друг друга. </a:t>
            </a:r>
            <a:br>
              <a:rPr lang="ru-RU" dirty="0"/>
            </a:br>
            <a:r>
              <a:rPr lang="ru-RU" dirty="0"/>
              <a:t>В целом применение методики показало целесообразность ее использования в процессе обучения детей </a:t>
            </a:r>
            <a:r>
              <a:rPr lang="ru-RU" dirty="0" smtClean="0"/>
              <a:t>шахматам.</a:t>
            </a:r>
            <a:endParaRPr lang="ru-RU" dirty="0"/>
          </a:p>
          <a:p>
            <a:pPr marL="0" indent="0">
              <a:buNone/>
            </a:pPr>
            <a:r>
              <a:rPr lang="ru-RU" dirty="0"/>
              <a:t> </a:t>
            </a:r>
          </a:p>
          <a:p>
            <a:endParaRPr lang="ru-RU" dirty="0"/>
          </a:p>
        </p:txBody>
      </p:sp>
    </p:spTree>
    <p:extLst>
      <p:ext uri="{BB962C8B-B14F-4D97-AF65-F5344CB8AC3E}">
        <p14:creationId xmlns:p14="http://schemas.microsoft.com/office/powerpoint/2010/main" val="3000564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rPr>
              <a:t>Шахматная композиция</a:t>
            </a:r>
            <a:endParaRPr lang="ru-RU" dirty="0">
              <a:solidFill>
                <a:srgbClr val="00B050"/>
              </a:solidFill>
            </a:endParaRPr>
          </a:p>
        </p:txBody>
      </p:sp>
      <p:sp>
        <p:nvSpPr>
          <p:cNvPr id="3" name="Объект 2"/>
          <p:cNvSpPr>
            <a:spLocks noGrp="1"/>
          </p:cNvSpPr>
          <p:nvPr>
            <p:ph sz="half" idx="1"/>
          </p:nvPr>
        </p:nvSpPr>
        <p:spPr/>
        <p:txBody>
          <a:bodyPr>
            <a:normAutofit fontScale="85000" lnSpcReduction="20000"/>
          </a:bodyPr>
          <a:lstStyle/>
          <a:p>
            <a:pPr algn="just"/>
            <a:r>
              <a:rPr lang="ru-RU" dirty="0" smtClean="0"/>
              <a:t>Ещё одним новшеством в занятиях детей в объединении «шахматы» следует считать участие детей в сравнительно новом виде состязаний – шахматной композиции. Седьмой год проводятся соревнования по этому виду, а среди наших воспитанников уже есть призёры первенства области и ЦФО, России и мира.</a:t>
            </a:r>
            <a:endParaRPr lang="ru-RU" dirty="0"/>
          </a:p>
        </p:txBody>
      </p:sp>
      <p:sp>
        <p:nvSpPr>
          <p:cNvPr id="4" name="Объект 3"/>
          <p:cNvSpPr>
            <a:spLocks noGrp="1"/>
          </p:cNvSpPr>
          <p:nvPr>
            <p:ph sz="half" idx="2"/>
          </p:nvPr>
        </p:nvSpPr>
        <p:spPr/>
        <p:txBody>
          <a:bodyPr>
            <a:normAutofit fontScale="85000" lnSpcReduction="20000"/>
          </a:bodyPr>
          <a:lstStyle/>
          <a:p>
            <a:endParaRPr lang="ru-RU" dirty="0"/>
          </a:p>
          <a:p>
            <a:endParaRPr lang="ru-RU" dirty="0"/>
          </a:p>
        </p:txBody>
      </p:sp>
      <p:pic>
        <p:nvPicPr>
          <p:cNvPr id="5" name="Рисунок 4" descr="шахматы"/>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2150598"/>
            <a:ext cx="3960440" cy="3870690"/>
          </a:xfrm>
          <a:prstGeom prst="rect">
            <a:avLst/>
          </a:prstGeom>
          <a:noFill/>
          <a:ln>
            <a:noFill/>
          </a:ln>
        </p:spPr>
      </p:pic>
    </p:spTree>
    <p:extLst>
      <p:ext uri="{BB962C8B-B14F-4D97-AF65-F5344CB8AC3E}">
        <p14:creationId xmlns:p14="http://schemas.microsoft.com/office/powerpoint/2010/main" val="4058607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B050"/>
                </a:solidFill>
              </a:rPr>
              <a:t>Шахматы с точки зрения психологии</a:t>
            </a:r>
            <a:endParaRPr lang="ru-RU" dirty="0">
              <a:solidFill>
                <a:srgbClr val="00B050"/>
              </a:solidFill>
            </a:endParaRPr>
          </a:p>
        </p:txBody>
      </p:sp>
      <p:sp>
        <p:nvSpPr>
          <p:cNvPr id="3" name="Объект 2"/>
          <p:cNvSpPr>
            <a:spLocks noGrp="1"/>
          </p:cNvSpPr>
          <p:nvPr>
            <p:ph idx="1"/>
          </p:nvPr>
        </p:nvSpPr>
        <p:spPr>
          <a:xfrm>
            <a:off x="457200" y="1556793"/>
            <a:ext cx="8003232" cy="4464496"/>
          </a:xfrm>
        </p:spPr>
        <p:txBody>
          <a:bodyPr>
            <a:normAutofit fontScale="62500" lnSpcReduction="20000"/>
          </a:bodyPr>
          <a:lstStyle/>
          <a:p>
            <a:r>
              <a:rPr lang="ru-RU" dirty="0"/>
              <a:t>С точки зрения психологии  шахматы развивают образное мышление, воспитывают усидчивость, целеустремленность, а также воздействуют на характер человека</a:t>
            </a:r>
          </a:p>
          <a:p>
            <a:r>
              <a:rPr lang="ru-RU" dirty="0"/>
              <a:t>Для достижения своей цели шахматист должен научиться самостоятельно,  использовать имеющиеся у него знания и навыки для выбора решений применительно к разнообразным конкретным ситуациям. В этом процессе большое значение приобретает овладение искусством сравнительного мыслительного анализа: умение находить различия в похожих ситуациях и сходство во внешне различных. Проявляя выдержку и самообладание, шахматист неизбежно борется с отрицательными эмоциями: неуверенностью, страхом тревогой. Эта борьба с приобретением шахматного опыта становится более осознанной и эффективной. Совершенствование навыков и умений шахматиста прямо связано с формированием у него объективной </a:t>
            </a:r>
            <a:r>
              <a:rPr lang="ru-RU" dirty="0" smtClean="0"/>
              <a:t>самооценки.</a:t>
            </a:r>
            <a:endParaRPr lang="ru-RU" dirty="0"/>
          </a:p>
        </p:txBody>
      </p:sp>
    </p:spTree>
    <p:extLst>
      <p:ext uri="{BB962C8B-B14F-4D97-AF65-F5344CB8AC3E}">
        <p14:creationId xmlns:p14="http://schemas.microsoft.com/office/powerpoint/2010/main" val="3732400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a:r>
            <a:br>
              <a:rPr lang="ru-RU" b="1" dirty="0" smtClean="0"/>
            </a:br>
            <a:r>
              <a:rPr lang="ru-RU" b="1" dirty="0" smtClean="0">
                <a:solidFill>
                  <a:srgbClr val="00B050"/>
                </a:solidFill>
              </a:rPr>
              <a:t>Шахматы, как способ развития ребёнка</a:t>
            </a:r>
            <a:r>
              <a:rPr lang="ru-RU" b="1" dirty="0"/>
              <a:t/>
            </a:r>
            <a:br>
              <a:rPr lang="ru-RU" b="1" dirty="0"/>
            </a:br>
            <a:endParaRPr lang="ru-RU" dirty="0"/>
          </a:p>
        </p:txBody>
      </p:sp>
      <p:sp>
        <p:nvSpPr>
          <p:cNvPr id="3" name="Объект 2"/>
          <p:cNvSpPr>
            <a:spLocks noGrp="1"/>
          </p:cNvSpPr>
          <p:nvPr>
            <p:ph sz="half" idx="1"/>
          </p:nvPr>
        </p:nvSpPr>
        <p:spPr/>
        <p:txBody>
          <a:bodyPr>
            <a:normAutofit lnSpcReduction="10000"/>
          </a:bodyPr>
          <a:lstStyle/>
          <a:p>
            <a:pPr algn="just"/>
            <a:r>
              <a:rPr lang="ru-RU" dirty="0"/>
              <a:t>Подрастая, ребенок узнает много нового, обучаясь посредством игры. Так почему бы не использовать шахматы для того, чтобы научить малыша думать и дать мощный толчок развитию других его способностей? </a:t>
            </a:r>
          </a:p>
          <a:p>
            <a:endParaRPr lang="ru-RU" dirty="0"/>
          </a:p>
        </p:txBody>
      </p:sp>
      <p:pic>
        <p:nvPicPr>
          <p:cNvPr id="5" name="Объект 4" descr="Шахматы, как способ развития ребенка"/>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2132856"/>
            <a:ext cx="4176464" cy="3600399"/>
          </a:xfrm>
          <a:prstGeom prst="rect">
            <a:avLst/>
          </a:prstGeom>
          <a:noFill/>
          <a:ln>
            <a:noFill/>
          </a:ln>
        </p:spPr>
      </p:pic>
    </p:spTree>
    <p:extLst>
      <p:ext uri="{BB962C8B-B14F-4D97-AF65-F5344CB8AC3E}">
        <p14:creationId xmlns:p14="http://schemas.microsoft.com/office/powerpoint/2010/main" val="608432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rPr>
              <a:t>заключение</a:t>
            </a:r>
            <a:endParaRPr lang="ru-RU" dirty="0">
              <a:solidFill>
                <a:srgbClr val="00B050"/>
              </a:solidFill>
            </a:endParaRPr>
          </a:p>
        </p:txBody>
      </p:sp>
      <p:sp>
        <p:nvSpPr>
          <p:cNvPr id="3" name="Объект 2"/>
          <p:cNvSpPr>
            <a:spLocks noGrp="1"/>
          </p:cNvSpPr>
          <p:nvPr>
            <p:ph idx="1"/>
          </p:nvPr>
        </p:nvSpPr>
        <p:spPr/>
        <p:txBody>
          <a:bodyPr>
            <a:normAutofit fontScale="70000" lnSpcReduction="20000"/>
          </a:bodyPr>
          <a:lstStyle/>
          <a:p>
            <a:pPr algn="just"/>
            <a:r>
              <a:rPr lang="ru-RU" dirty="0" smtClean="0"/>
              <a:t>Я надеюсь, что представленные практические советы по занятиям шахматами с детьми, будут полезны как шахматным тренерам, так и заботливым и вдумчивым родителям.</a:t>
            </a:r>
            <a:r>
              <a:rPr lang="ru-RU" dirty="0"/>
              <a:t> </a:t>
            </a:r>
            <a:endParaRPr lang="ru-RU" dirty="0" smtClean="0"/>
          </a:p>
          <a:p>
            <a:pPr algn="just"/>
            <a:r>
              <a:rPr lang="ru-RU" dirty="0" smtClean="0"/>
              <a:t>«</a:t>
            </a:r>
            <a:r>
              <a:rPr lang="ru-RU" dirty="0"/>
              <a:t>Шахматы — это не просто спорт. Они делают человека мудрее и дальновиднее, помогают объективно оценивать сложившуюся ситуацию, просчитывать поступки на несколько ходов вперёд». В.В. Путин, Президент России. </a:t>
            </a:r>
            <a:endParaRPr lang="ru-RU" dirty="0" smtClean="0"/>
          </a:p>
          <a:p>
            <a:pPr algn="just"/>
            <a:r>
              <a:rPr lang="ru-RU" dirty="0"/>
              <a:t>Помимо прекрасной подготовки ребёнка к взрослой жизни </a:t>
            </a:r>
            <a:r>
              <a:rPr lang="ru-RU" dirty="0" smtClean="0"/>
              <a:t>шахматы </a:t>
            </a:r>
            <a:r>
              <a:rPr lang="ru-RU" dirty="0"/>
              <a:t>являются захватывающим творческим отдыхом для взрослых, прекрасным досугом для пенсионеров. </a:t>
            </a:r>
            <a:endParaRPr lang="ru-RU" dirty="0" smtClean="0"/>
          </a:p>
          <a:p>
            <a:pPr algn="just"/>
            <a:r>
              <a:rPr lang="ru-RU" dirty="0" smtClean="0"/>
              <a:t>Для </a:t>
            </a:r>
            <a:r>
              <a:rPr lang="ru-RU" dirty="0"/>
              <a:t>многих людей с серьёзными физическими проблемами шахматы являются прекрасной возможностью для творческой самореализации.</a:t>
            </a:r>
          </a:p>
          <a:p>
            <a:endParaRPr lang="ru-RU" dirty="0"/>
          </a:p>
        </p:txBody>
      </p:sp>
    </p:spTree>
    <p:extLst>
      <p:ext uri="{BB962C8B-B14F-4D97-AF65-F5344CB8AC3E}">
        <p14:creationId xmlns:p14="http://schemas.microsoft.com/office/powerpoint/2010/main" val="737084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95536" y="1772816"/>
            <a:ext cx="3368353" cy="4896544"/>
          </a:xfrm>
        </p:spPr>
        <p:txBody>
          <a:bodyPr>
            <a:normAutofit/>
          </a:bodyPr>
          <a:lstStyle/>
          <a:p>
            <a:r>
              <a:rPr lang="ru-RU" sz="1600" b="1" dirty="0">
                <a:solidFill>
                  <a:srgbClr val="FF0000"/>
                </a:solidFill>
              </a:rPr>
              <a:t>Полетова Марианна </a:t>
            </a:r>
            <a:r>
              <a:rPr lang="ru-RU" sz="1600" b="1" dirty="0" smtClean="0">
                <a:solidFill>
                  <a:srgbClr val="FF0000"/>
                </a:solidFill>
              </a:rPr>
              <a:t>Викторовна</a:t>
            </a:r>
          </a:p>
          <a:p>
            <a:r>
              <a:rPr lang="ru-RU" sz="1600" dirty="0" smtClean="0"/>
              <a:t>педагог </a:t>
            </a:r>
            <a:r>
              <a:rPr lang="ru-RU" sz="1600" dirty="0"/>
              <a:t>дополнительного </a:t>
            </a:r>
            <a:r>
              <a:rPr lang="ru-RU" sz="1600" dirty="0" smtClean="0"/>
              <a:t>образования</a:t>
            </a:r>
            <a:r>
              <a:rPr lang="ru-RU" sz="1600" dirty="0"/>
              <a:t> МБУДО «ГЦРиНТТДиЮ» г. Тулы</a:t>
            </a:r>
            <a:r>
              <a:rPr lang="ru-RU" sz="1600" dirty="0" smtClean="0"/>
              <a:t> </a:t>
            </a:r>
          </a:p>
          <a:p>
            <a:r>
              <a:rPr lang="ru-RU" sz="1600" dirty="0"/>
              <a:t>Высшая квалификационная категория.</a:t>
            </a:r>
          </a:p>
          <a:p>
            <a:r>
              <a:rPr lang="ru-RU" dirty="0" smtClean="0"/>
              <a:t>Образование </a:t>
            </a:r>
            <a:r>
              <a:rPr lang="ru-RU" dirty="0"/>
              <a:t>– высшее, Тульский политехнический институт, 1981 г.,  специальность: автоматика и </a:t>
            </a:r>
            <a:r>
              <a:rPr lang="ru-RU" dirty="0" smtClean="0"/>
              <a:t>телемеханика.</a:t>
            </a:r>
            <a:endParaRPr lang="ru-RU" dirty="0"/>
          </a:p>
          <a:p>
            <a:r>
              <a:rPr lang="ru-RU" dirty="0" smtClean="0"/>
              <a:t> Педагогический </a:t>
            </a:r>
            <a:r>
              <a:rPr lang="ru-RU" dirty="0"/>
              <a:t>стаж – </a:t>
            </a:r>
            <a:r>
              <a:rPr lang="ru-RU" dirty="0" smtClean="0"/>
              <a:t>35 лет.</a:t>
            </a:r>
            <a:endParaRPr lang="ru-RU" dirty="0"/>
          </a:p>
          <a:p>
            <a:r>
              <a:rPr lang="ru-RU" dirty="0" smtClean="0"/>
              <a:t>Награждена </a:t>
            </a:r>
            <a:r>
              <a:rPr lang="ru-RU" dirty="0"/>
              <a:t>знаком «Отличник физической культуры и спорта» в 2001 г.</a:t>
            </a:r>
          </a:p>
          <a:p>
            <a:r>
              <a:rPr lang="ru-RU" dirty="0"/>
              <a:t>Мастер ФИДЕ по </a:t>
            </a:r>
            <a:r>
              <a:rPr lang="ru-RU" dirty="0" smtClean="0"/>
              <a:t>шахматам.</a:t>
            </a:r>
            <a:endParaRPr lang="ru-RU" dirty="0"/>
          </a:p>
          <a:p>
            <a:r>
              <a:rPr lang="ru-RU" dirty="0"/>
              <a:t>Чемпионка области по шахматам среди женщин – ветеранов 2014 г</a:t>
            </a:r>
            <a:r>
              <a:rPr lang="ru-RU" dirty="0" smtClean="0"/>
              <a:t>.</a:t>
            </a:r>
          </a:p>
          <a:p>
            <a:r>
              <a:rPr lang="ru-RU" dirty="0" smtClean="0"/>
              <a:t>Судья первой категории по шахматам</a:t>
            </a:r>
            <a:endParaRPr lang="ru-RU" dirty="0"/>
          </a:p>
          <a:p>
            <a:endParaRPr lang="ru-RU" dirty="0"/>
          </a:p>
        </p:txBody>
      </p:sp>
      <p:sp>
        <p:nvSpPr>
          <p:cNvPr id="5" name="Заголовок 1"/>
          <p:cNvSpPr>
            <a:spLocks noGrp="1"/>
          </p:cNvSpPr>
          <p:nvPr>
            <p:ph type="title"/>
          </p:nvPr>
        </p:nvSpPr>
        <p:spPr>
          <a:xfrm>
            <a:off x="323850" y="188913"/>
            <a:ext cx="3008313" cy="116205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36195" marR="36195" algn="ctr">
              <a:lnSpc>
                <a:spcPct val="120000"/>
              </a:lnSpc>
              <a:spcAft>
                <a:spcPts val="0"/>
              </a:spcAft>
            </a:pPr>
            <a:r>
              <a:rPr lang="ru-RU" sz="2000" b="1" dirty="0">
                <a:latin typeface="Times New Roman"/>
                <a:ea typeface="Times New Roman"/>
              </a:rPr>
              <a:t>Сведения об </a:t>
            </a:r>
            <a:r>
              <a:rPr lang="ru-RU" sz="2000" b="1" dirty="0" smtClean="0">
                <a:latin typeface="Times New Roman"/>
                <a:ea typeface="Times New Roman"/>
              </a:rPr>
              <a:t>авторе</a:t>
            </a:r>
            <a:endParaRPr lang="ru-RU" sz="2000" dirty="0">
              <a:latin typeface="Times New Roman"/>
              <a:ea typeface="Times New Roman"/>
            </a:endParaRPr>
          </a:p>
        </p:txBody>
      </p:sp>
      <p:pic>
        <p:nvPicPr>
          <p:cNvPr id="1026" name="Picture 2" descr="C:\Users\user\Desktop\фотографии\19 октября 2013 семейный турнир\участники 0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764704"/>
            <a:ext cx="3672407" cy="5544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042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8229600" cy="1143000"/>
          </a:xfrm>
        </p:spPr>
        <p:txBody>
          <a:bodyPr>
            <a:normAutofit/>
          </a:bodyPr>
          <a:lstStyle/>
          <a:p>
            <a:r>
              <a:rPr lang="ru-RU" sz="2400" dirty="0" smtClean="0">
                <a:solidFill>
                  <a:srgbClr val="00B050"/>
                </a:solidFill>
              </a:rPr>
              <a:t>На формирование опыта повлияли:</a:t>
            </a:r>
            <a:endParaRPr lang="ru-RU" sz="2400" dirty="0">
              <a:solidFill>
                <a:srgbClr val="00B050"/>
              </a:solidFill>
            </a:endParaRPr>
          </a:p>
        </p:txBody>
      </p:sp>
      <p:sp>
        <p:nvSpPr>
          <p:cNvPr id="3" name="Объект 2"/>
          <p:cNvSpPr>
            <a:spLocks noGrp="1"/>
          </p:cNvSpPr>
          <p:nvPr>
            <p:ph idx="1"/>
          </p:nvPr>
        </p:nvSpPr>
        <p:spPr/>
        <p:txBody>
          <a:bodyPr>
            <a:normAutofit fontScale="70000" lnSpcReduction="20000"/>
          </a:bodyPr>
          <a:lstStyle/>
          <a:p>
            <a:pPr lvl="0"/>
            <a:r>
              <a:rPr lang="ru-RU" dirty="0" smtClean="0"/>
              <a:t>Тридцатипятилетний </a:t>
            </a:r>
            <a:r>
              <a:rPr lang="ru-RU" dirty="0"/>
              <a:t>опыт работы в должности педагога дополнительного образования </a:t>
            </a:r>
            <a:r>
              <a:rPr lang="ru-RU" dirty="0" smtClean="0"/>
              <a:t>Городского </a:t>
            </a:r>
            <a:r>
              <a:rPr lang="ru-RU" dirty="0"/>
              <a:t>ц</a:t>
            </a:r>
            <a:r>
              <a:rPr lang="ru-RU" dirty="0" smtClean="0"/>
              <a:t>ентра </a:t>
            </a:r>
            <a:r>
              <a:rPr lang="ru-RU" dirty="0" smtClean="0"/>
              <a:t>развития и научно-технического творчества </a:t>
            </a:r>
            <a:r>
              <a:rPr lang="ru-RU" dirty="0"/>
              <a:t>объединения «шахматы».</a:t>
            </a:r>
          </a:p>
          <a:p>
            <a:pPr lvl="0"/>
            <a:r>
              <a:rPr lang="ru-RU" sz="3100" dirty="0"/>
              <a:t>Деятельность </a:t>
            </a:r>
            <a:r>
              <a:rPr lang="ru-RU" sz="3100" dirty="0" smtClean="0"/>
              <a:t>МБУДО «ГЦРиНТТДиЮ» г. Тулы </a:t>
            </a:r>
            <a:r>
              <a:rPr lang="ru-RU" dirty="0"/>
              <a:t>по становлению и развитию воспитательной системы </a:t>
            </a:r>
            <a:r>
              <a:rPr lang="ru-RU" dirty="0" smtClean="0"/>
              <a:t>Городского центра </a:t>
            </a:r>
            <a:r>
              <a:rPr lang="ru-RU" dirty="0" smtClean="0"/>
              <a:t>развития </a:t>
            </a:r>
            <a:r>
              <a:rPr lang="ru-RU" dirty="0"/>
              <a:t>в соответствии с  </a:t>
            </a:r>
            <a:r>
              <a:rPr lang="ru-RU" dirty="0" smtClean="0"/>
              <a:t>воспитательным проектом </a:t>
            </a:r>
            <a:r>
              <a:rPr lang="ru-RU" dirty="0"/>
              <a:t>«Здоровое поколение».</a:t>
            </a:r>
          </a:p>
          <a:p>
            <a:pPr lvl="0"/>
            <a:r>
              <a:rPr lang="ru-RU" dirty="0"/>
              <a:t>Участие воспитанников в городских, областных, российских, международных соревнованиях по шахматам.</a:t>
            </a:r>
          </a:p>
          <a:p>
            <a:pPr lvl="0"/>
            <a:r>
              <a:rPr lang="ru-RU" dirty="0"/>
              <a:t>Анализ публикаций и изучение научно – методической литературы, посвящённых дополнительному образованию детей.</a:t>
            </a:r>
          </a:p>
          <a:p>
            <a:pPr lvl="0"/>
            <a:r>
              <a:rPr lang="ru-RU" dirty="0"/>
              <a:t>Изучение опыта высококвалифицированных тренеров по шахматам.</a:t>
            </a:r>
          </a:p>
          <a:p>
            <a:endParaRPr lang="ru-RU" dirty="0"/>
          </a:p>
        </p:txBody>
      </p:sp>
    </p:spTree>
    <p:extLst>
      <p:ext uri="{BB962C8B-B14F-4D97-AF65-F5344CB8AC3E}">
        <p14:creationId xmlns:p14="http://schemas.microsoft.com/office/powerpoint/2010/main" val="2683003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0" indent="0"/>
            <a:r>
              <a:rPr lang="ru-RU" b="1" dirty="0">
                <a:solidFill>
                  <a:srgbClr val="00B050"/>
                </a:solidFill>
                <a:effectLst>
                  <a:outerShdw blurRad="38100" dist="38100" dir="2700000" algn="tl">
                    <a:srgbClr val="000000">
                      <a:alpha val="43137"/>
                    </a:srgbClr>
                  </a:outerShdw>
                </a:effectLst>
              </a:rPr>
              <a:t>Актуальность  и</a:t>
            </a:r>
            <a:br>
              <a:rPr lang="ru-RU" b="1" dirty="0">
                <a:solidFill>
                  <a:srgbClr val="00B050"/>
                </a:solidFill>
                <a:effectLst>
                  <a:outerShdw blurRad="38100" dist="38100" dir="2700000" algn="tl">
                    <a:srgbClr val="000000">
                      <a:alpha val="43137"/>
                    </a:srgbClr>
                  </a:outerShdw>
                </a:effectLst>
              </a:rPr>
            </a:br>
            <a:r>
              <a:rPr lang="ru-RU" b="1" dirty="0">
                <a:solidFill>
                  <a:srgbClr val="00B050"/>
                </a:solidFill>
                <a:effectLst>
                  <a:outerShdw blurRad="38100" dist="38100" dir="2700000" algn="tl">
                    <a:srgbClr val="000000">
                      <a:alpha val="43137"/>
                    </a:srgbClr>
                  </a:outerShdw>
                </a:effectLst>
              </a:rPr>
              <a:t> перспективность опыта</a:t>
            </a:r>
            <a:r>
              <a:rPr lang="ru-RU" sz="2000" dirty="0"/>
              <a:t/>
            </a:r>
            <a:br>
              <a:rPr lang="ru-RU" sz="2000" dirty="0"/>
            </a:br>
            <a:endParaRPr lang="ru-RU" dirty="0"/>
          </a:p>
        </p:txBody>
      </p:sp>
      <p:sp>
        <p:nvSpPr>
          <p:cNvPr id="3" name="Объект 2"/>
          <p:cNvSpPr>
            <a:spLocks noGrp="1"/>
          </p:cNvSpPr>
          <p:nvPr>
            <p:ph idx="1"/>
          </p:nvPr>
        </p:nvSpPr>
        <p:spPr/>
        <p:txBody>
          <a:bodyPr>
            <a:normAutofit fontScale="85000" lnSpcReduction="20000"/>
          </a:bodyPr>
          <a:lstStyle/>
          <a:p>
            <a:pPr algn="just"/>
            <a:r>
              <a:rPr lang="ru-RU" dirty="0"/>
              <a:t>Сегодня в развитии системы дополнительного образования детей явно просматривается ряд тенденций: качественное обновление их дополнительного образования в соответствии с новыми условиями обучения и воспитания детей и юношества; повышение уровня дополнительных образовательных услуг. В связи с этим возрастает потребность в педагогах дополнительного образования, которые способны обогащать и изменять содержание и формы своей деятельности посредством критического, творческого освоения и применения достижений науки и нового педагогического опыта. </a:t>
            </a:r>
          </a:p>
        </p:txBody>
      </p:sp>
    </p:spTree>
    <p:extLst>
      <p:ext uri="{BB962C8B-B14F-4D97-AF65-F5344CB8AC3E}">
        <p14:creationId xmlns:p14="http://schemas.microsoft.com/office/powerpoint/2010/main" val="954765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62500" lnSpcReduction="20000"/>
          </a:bodyPr>
          <a:lstStyle/>
          <a:p>
            <a:pPr marL="0" indent="0" algn="just">
              <a:buNone/>
            </a:pPr>
            <a:r>
              <a:rPr lang="ru-RU" dirty="0"/>
              <a:t>Ведущей тенденцией обновления системы дополнительного образования детей становится включение педагога в инновационную деятельность, которая является атрибутивным, доминирующим качеством образовательного учреждения. В контексте инновационной стратегии учебного заведения существенно возрастает роль педагога как непосредственного участника всех преобразований. Его инновационная деятельность становится обязательным компонентом личной педагогической системы и приобретает избирательный исследовательский характер. Это предполагает переоценку педагогом своего профессионального труда, выход за пределы традиционной исполнительской деятельности и смену ее на проблемно-поисковую, рефлексивно-аналитическую, отвечающую запросам общества и создающую условия для самосовершенствования личности. В педагогическом коллективе возрастает потребность в новом педагогическом знании, изменении образовательных и социальных функций педагога. </a:t>
            </a:r>
          </a:p>
          <a:p>
            <a:endParaRPr lang="ru-RU" dirty="0"/>
          </a:p>
        </p:txBody>
      </p:sp>
    </p:spTree>
    <p:extLst>
      <p:ext uri="{BB962C8B-B14F-4D97-AF65-F5344CB8AC3E}">
        <p14:creationId xmlns:p14="http://schemas.microsoft.com/office/powerpoint/2010/main" val="2478007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B050"/>
                </a:solidFill>
              </a:rPr>
              <a:t>Профессиональное развитие </a:t>
            </a:r>
            <a:r>
              <a:rPr lang="ru-RU" b="1" dirty="0" smtClean="0">
                <a:solidFill>
                  <a:srgbClr val="00B050"/>
                </a:solidFill>
              </a:rPr>
              <a:t>педагога</a:t>
            </a:r>
            <a:endParaRPr lang="ru-RU" dirty="0">
              <a:solidFill>
                <a:srgbClr val="00B050"/>
              </a:solidFill>
            </a:endParaRPr>
          </a:p>
        </p:txBody>
      </p:sp>
      <p:sp>
        <p:nvSpPr>
          <p:cNvPr id="3" name="Объект 2"/>
          <p:cNvSpPr>
            <a:spLocks noGrp="1"/>
          </p:cNvSpPr>
          <p:nvPr>
            <p:ph idx="1"/>
          </p:nvPr>
        </p:nvSpPr>
        <p:spPr/>
        <p:txBody>
          <a:bodyPr>
            <a:normAutofit fontScale="70000" lnSpcReduction="20000"/>
          </a:bodyPr>
          <a:lstStyle/>
          <a:p>
            <a:pPr marL="0" indent="0">
              <a:buNone/>
            </a:pPr>
            <a:endParaRPr lang="ru-RU" dirty="0"/>
          </a:p>
          <a:p>
            <a:pPr marL="0" indent="0">
              <a:buNone/>
            </a:pPr>
            <a:r>
              <a:rPr lang="ru-RU" dirty="0" smtClean="0"/>
              <a:t>     Психологи</a:t>
            </a:r>
            <a:r>
              <a:rPr lang="ru-RU" dirty="0"/>
              <a:t>, основываясь на положении С.Л. Рубинштейна, выделяют две модели труда педагога: модель адаптивного поведения и модель профессионального развития.</a:t>
            </a:r>
          </a:p>
          <a:p>
            <a:pPr marL="0" indent="0" algn="ctr">
              <a:buNone/>
            </a:pPr>
            <a:r>
              <a:rPr lang="ru-RU" dirty="0">
                <a:solidFill>
                  <a:srgbClr val="00B050"/>
                </a:solidFill>
              </a:rPr>
              <a:t>Модель адаптивного поведения характеризуют:</a:t>
            </a:r>
          </a:p>
          <a:p>
            <a:r>
              <a:rPr lang="ru-RU" dirty="0"/>
              <a:t>- пассивное, конформное принятие педагогом целей и ценностей крупы,</a:t>
            </a:r>
          </a:p>
          <a:p>
            <a:r>
              <a:rPr lang="ru-RU" dirty="0"/>
              <a:t>- подчинение среде, отсутствие стремления к независимости от воздействий извне,</a:t>
            </a:r>
          </a:p>
          <a:p>
            <a:r>
              <a:rPr lang="ru-RU" dirty="0"/>
              <a:t>- неспособность к гибкому поведению, подчинение профессиональной деятельности внешним обстоятельствам,</a:t>
            </a:r>
          </a:p>
          <a:p>
            <a:r>
              <a:rPr lang="ru-RU" dirty="0"/>
              <a:t>- низкий уровень развития профессионального самосознания,</a:t>
            </a:r>
          </a:p>
          <a:p>
            <a:r>
              <a:rPr lang="ru-RU" dirty="0"/>
              <a:t>- использование наработанных алгоритмов решений педагогических задач.</a:t>
            </a:r>
          </a:p>
          <a:p>
            <a:endParaRPr lang="ru-RU" dirty="0"/>
          </a:p>
        </p:txBody>
      </p:sp>
    </p:spTree>
    <p:extLst>
      <p:ext uri="{BB962C8B-B14F-4D97-AF65-F5344CB8AC3E}">
        <p14:creationId xmlns:p14="http://schemas.microsoft.com/office/powerpoint/2010/main" val="333156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8229600" cy="1143000"/>
          </a:xfrm>
        </p:spPr>
        <p:txBody>
          <a:bodyPr>
            <a:normAutofit fontScale="90000"/>
          </a:bodyPr>
          <a:lstStyle/>
          <a:p>
            <a:r>
              <a:rPr lang="ru-RU" sz="2400" u="sng" dirty="0" smtClean="0">
                <a:solidFill>
                  <a:srgbClr val="00B050"/>
                </a:solidFill>
              </a:rPr>
              <a:t/>
            </a:r>
            <a:br>
              <a:rPr lang="ru-RU" sz="2400" u="sng" dirty="0" smtClean="0">
                <a:solidFill>
                  <a:srgbClr val="00B050"/>
                </a:solidFill>
              </a:rPr>
            </a:br>
            <a:r>
              <a:rPr lang="ru-RU" sz="2400" u="sng" dirty="0">
                <a:solidFill>
                  <a:srgbClr val="00B050"/>
                </a:solidFill>
              </a:rPr>
              <a:t/>
            </a:r>
            <a:br>
              <a:rPr lang="ru-RU" sz="2400" u="sng" dirty="0">
                <a:solidFill>
                  <a:srgbClr val="00B050"/>
                </a:solidFill>
              </a:rPr>
            </a:br>
            <a:r>
              <a:rPr lang="ru-RU" sz="2400" u="sng" dirty="0" smtClean="0">
                <a:solidFill>
                  <a:srgbClr val="00B050"/>
                </a:solidFill>
              </a:rPr>
              <a:t>Модель </a:t>
            </a:r>
            <a:r>
              <a:rPr lang="ru-RU" sz="2400" u="sng" dirty="0">
                <a:solidFill>
                  <a:srgbClr val="00B050"/>
                </a:solidFill>
              </a:rPr>
              <a:t>профессионального развития предполагает:</a:t>
            </a:r>
            <a:r>
              <a:rPr lang="ru-RU" dirty="0">
                <a:solidFill>
                  <a:srgbClr val="00B050"/>
                </a:solidFill>
              </a:rPr>
              <a:t/>
            </a:r>
            <a:br>
              <a:rPr lang="ru-RU" dirty="0">
                <a:solidFill>
                  <a:srgbClr val="00B050"/>
                </a:solidFill>
              </a:rPr>
            </a:br>
            <a:r>
              <a:rPr lang="ru-RU" dirty="0"/>
              <a:t/>
            </a:r>
            <a:br>
              <a:rPr lang="ru-RU" dirty="0"/>
            </a:br>
            <a:endParaRPr lang="ru-RU" dirty="0"/>
          </a:p>
        </p:txBody>
      </p:sp>
      <p:sp>
        <p:nvSpPr>
          <p:cNvPr id="3" name="Объект 2"/>
          <p:cNvSpPr>
            <a:spLocks noGrp="1"/>
          </p:cNvSpPr>
          <p:nvPr>
            <p:ph idx="1"/>
          </p:nvPr>
        </p:nvSpPr>
        <p:spPr>
          <a:xfrm>
            <a:off x="611560" y="1268760"/>
            <a:ext cx="8229600" cy="4525963"/>
          </a:xfrm>
        </p:spPr>
        <p:txBody>
          <a:bodyPr>
            <a:normAutofit fontScale="70000" lnSpcReduction="20000"/>
          </a:bodyPr>
          <a:lstStyle/>
          <a:p>
            <a:pPr marL="0" indent="0" algn="ctr">
              <a:buNone/>
            </a:pPr>
            <a:endParaRPr lang="ru-RU" dirty="0">
              <a:solidFill>
                <a:srgbClr val="00B050"/>
              </a:solidFill>
            </a:endParaRPr>
          </a:p>
          <a:p>
            <a:r>
              <a:rPr lang="ru-RU" dirty="0"/>
              <a:t>- способность педагога выйти за пределы непрерывного потока повседневной педагогической практики и увидеть свой профессиональный труд в целом;</a:t>
            </a:r>
          </a:p>
          <a:p>
            <a:r>
              <a:rPr lang="ru-RU" dirty="0"/>
              <a:t>- способность принимать, осознавать, оценивать трудности педагогического процесса, самостоятельно и конструктивно разрешать их. Рассматривать трудность как стимул собственного развития;</a:t>
            </a:r>
          </a:p>
          <a:p>
            <a:r>
              <a:rPr lang="ru-RU" dirty="0"/>
              <a:t>- осознание педагогом своих потенциальных возможностей, перспектив личностного и профессионального роста;</a:t>
            </a:r>
          </a:p>
          <a:p>
            <a:r>
              <a:rPr lang="ru-RU" dirty="0"/>
              <a:t>- способность к поиску, творчеству, готовность делать выбор;</a:t>
            </a:r>
          </a:p>
          <a:p>
            <a:r>
              <a:rPr lang="ru-RU" dirty="0"/>
              <a:t>- осознание педагогом ответственности за все, что происходит с ним и его воспитанниками; </a:t>
            </a:r>
          </a:p>
          <a:p>
            <a:r>
              <a:rPr lang="ru-RU" dirty="0"/>
              <a:t>- способность планировать и ставить цели профессиональной деятельности, изменяя ради их достижения себя самого.</a:t>
            </a:r>
          </a:p>
          <a:p>
            <a:endParaRPr lang="ru-RU" dirty="0"/>
          </a:p>
        </p:txBody>
      </p:sp>
    </p:spTree>
    <p:extLst>
      <p:ext uri="{BB962C8B-B14F-4D97-AF65-F5344CB8AC3E}">
        <p14:creationId xmlns:p14="http://schemas.microsoft.com/office/powerpoint/2010/main" val="534420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B050"/>
                </a:solidFill>
              </a:rPr>
              <a:t>Анализ практики работы педагогов дополнительного образования</a:t>
            </a:r>
            <a:endParaRPr lang="ru-RU" dirty="0">
              <a:solidFill>
                <a:srgbClr val="00B050"/>
              </a:solidFill>
            </a:endParaRPr>
          </a:p>
        </p:txBody>
      </p:sp>
      <p:sp>
        <p:nvSpPr>
          <p:cNvPr id="3" name="Объект 2"/>
          <p:cNvSpPr>
            <a:spLocks noGrp="1"/>
          </p:cNvSpPr>
          <p:nvPr>
            <p:ph idx="1"/>
          </p:nvPr>
        </p:nvSpPr>
        <p:spPr/>
        <p:txBody>
          <a:bodyPr>
            <a:normAutofit fontScale="70000" lnSpcReduction="20000"/>
          </a:bodyPr>
          <a:lstStyle/>
          <a:p>
            <a:pPr algn="just"/>
            <a:r>
              <a:rPr lang="ru-RU" dirty="0"/>
              <a:t>Анализ </a:t>
            </a:r>
            <a:r>
              <a:rPr lang="ru-RU" dirty="0" smtClean="0"/>
              <a:t>практики работы педагогов показывает</a:t>
            </a:r>
            <a:r>
              <a:rPr lang="ru-RU" dirty="0"/>
              <a:t>, что значительная часть педагогов учреждений дополнительного образования детей часто действует стереотипно в силу сложившихся традиций, выполняя инструментальную роль, не включаясь в инновационную </a:t>
            </a:r>
            <a:r>
              <a:rPr lang="ru-RU" dirty="0" smtClean="0"/>
              <a:t>деятельность.</a:t>
            </a:r>
          </a:p>
          <a:p>
            <a:pPr algn="just"/>
            <a:r>
              <a:rPr lang="ru-RU" dirty="0"/>
              <a:t>В силу того, что большинство педагогов системы дополнительного образования детей не имеют профессионального педагогического образования, их отношение к инновационной педагогической деятельности характеризуется как недостаточно адекватное, недостаточно осмысленное, что сдерживает рост профессионализма с точки зрения современных требований. Это можно объяснить низкой мотивацией инновационной педагогической деятельности. </a:t>
            </a:r>
          </a:p>
          <a:p>
            <a:endParaRPr lang="ru-RU" dirty="0"/>
          </a:p>
        </p:txBody>
      </p:sp>
    </p:spTree>
    <p:extLst>
      <p:ext uri="{BB962C8B-B14F-4D97-AF65-F5344CB8AC3E}">
        <p14:creationId xmlns:p14="http://schemas.microsoft.com/office/powerpoint/2010/main" val="307722868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961</TotalTime>
  <Words>1770</Words>
  <Application>Microsoft Office PowerPoint</Application>
  <PresentationFormat>Экран (4:3)</PresentationFormat>
  <Paragraphs>91</Paragraphs>
  <Slides>25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25</vt:i4>
      </vt:variant>
    </vt:vector>
  </HeadingPairs>
  <TitlesOfParts>
    <vt:vector size="29" baseType="lpstr">
      <vt:lpstr>Arial</vt:lpstr>
      <vt:lpstr>Calibri</vt:lpstr>
      <vt:lpstr>Times New Roman</vt:lpstr>
      <vt:lpstr>Тема Office</vt:lpstr>
      <vt:lpstr>«Использование новых приёмов  в обучении детей шахматам»</vt:lpstr>
      <vt:lpstr> Идея: формирование социально успешной гармонично развитой личности, способной к физическому самосовершенствованию и саморазвитию в условиях дополнительного образования  </vt:lpstr>
      <vt:lpstr>Сведения об авторе</vt:lpstr>
      <vt:lpstr>На формирование опыта повлияли:</vt:lpstr>
      <vt:lpstr>Актуальность  и  перспективность опыта </vt:lpstr>
      <vt:lpstr>Презентация PowerPoint</vt:lpstr>
      <vt:lpstr>Профессиональное развитие педагога</vt:lpstr>
      <vt:lpstr>  Модель профессионального развития предполагает:  </vt:lpstr>
      <vt:lpstr>Анализ практики работы педагогов дополнительного образования</vt:lpstr>
      <vt:lpstr>Анализ собственной работы</vt:lpstr>
      <vt:lpstr>Игра по переписке</vt:lpstr>
      <vt:lpstr>Игра по переписке –  в помощь детям</vt:lpstr>
      <vt:lpstr>Решение шахматных задач – как сделать этот процесс увлекательным?</vt:lpstr>
      <vt:lpstr>Использование методической литературы- решение задач с помощью стрелочек</vt:lpstr>
      <vt:lpstr>Желание быть первым –  здоровое ли оно?</vt:lpstr>
      <vt:lpstr>Отношение к поражению</vt:lpstr>
      <vt:lpstr>Компьютерные  программы- незаменимые помощники в современном шахматном мире </vt:lpstr>
      <vt:lpstr>ноутбук на шахматных соревнованиях</vt:lpstr>
      <vt:lpstr>Важна ли для шахматиста физическая подготовка</vt:lpstr>
      <vt:lpstr>Мотивация</vt:lpstr>
      <vt:lpstr>Повышение мотивации детей в процессе обучения </vt:lpstr>
      <vt:lpstr>Шахматная композиция</vt:lpstr>
      <vt:lpstr>Шахматы с точки зрения психологии</vt:lpstr>
      <vt:lpstr> Шахматы, как способ развития ребёнка </vt:lpstr>
      <vt:lpstr>заключение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Пользователь Windows</cp:lastModifiedBy>
  <cp:revision>61</cp:revision>
  <dcterms:created xsi:type="dcterms:W3CDTF">2015-03-21T23:13:09Z</dcterms:created>
  <dcterms:modified xsi:type="dcterms:W3CDTF">2019-03-28T09:26:55Z</dcterms:modified>
</cp:coreProperties>
</file>