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7" r:id="rId3"/>
    <p:sldId id="308" r:id="rId4"/>
    <p:sldId id="267" r:id="rId5"/>
    <p:sldId id="268" r:id="rId6"/>
    <p:sldId id="275" r:id="rId7"/>
    <p:sldId id="278" r:id="rId8"/>
    <p:sldId id="309" r:id="rId9"/>
    <p:sldId id="310" r:id="rId10"/>
    <p:sldId id="317" r:id="rId11"/>
    <p:sldId id="318" r:id="rId12"/>
    <p:sldId id="319" r:id="rId13"/>
    <p:sldId id="306" r:id="rId14"/>
    <p:sldId id="283" r:id="rId15"/>
    <p:sldId id="285" r:id="rId16"/>
    <p:sldId id="311" r:id="rId17"/>
    <p:sldId id="286" r:id="rId18"/>
    <p:sldId id="288" r:id="rId19"/>
    <p:sldId id="314" r:id="rId20"/>
    <p:sldId id="289" r:id="rId21"/>
    <p:sldId id="291" r:id="rId22"/>
    <p:sldId id="313" r:id="rId23"/>
    <p:sldId id="292" r:id="rId24"/>
    <p:sldId id="294" r:id="rId25"/>
    <p:sldId id="315" r:id="rId26"/>
    <p:sldId id="295" r:id="rId27"/>
    <p:sldId id="297" r:id="rId28"/>
    <p:sldId id="316" r:id="rId29"/>
    <p:sldId id="298" r:id="rId30"/>
    <p:sldId id="300" r:id="rId31"/>
    <p:sldId id="301" r:id="rId32"/>
    <p:sldId id="302" r:id="rId33"/>
    <p:sldId id="27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33A35-2A67-43D8-B3F0-32BF0835E7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12604-3E93-4878-898E-89B1C2EE6B0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AA23A40-B880-46FB-AD78-42CE8E1096B3}" type="parTrans" cxnId="{27D4B411-8D2F-4117-B7B4-5649B446A944}">
      <dgm:prSet/>
      <dgm:spPr/>
      <dgm:t>
        <a:bodyPr/>
        <a:lstStyle/>
        <a:p>
          <a:endParaRPr lang="ru-RU"/>
        </a:p>
      </dgm:t>
    </dgm:pt>
    <dgm:pt modelId="{68585A03-A11B-4D1C-92C8-3DAB12DC72DA}" type="sibTrans" cxnId="{27D4B411-8D2F-4117-B7B4-5649B446A944}">
      <dgm:prSet/>
      <dgm:spPr/>
      <dgm:t>
        <a:bodyPr/>
        <a:lstStyle/>
        <a:p>
          <a:endParaRPr lang="ru-RU"/>
        </a:p>
      </dgm:t>
    </dgm:pt>
    <dgm:pt modelId="{2ED9B82E-DF91-4215-92F0-71E2CC761A3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Каковы основные риски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Интернет-коммуникации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подростков и молодежи?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B0C229C-B42F-45D8-BB18-E6A2A3F0D9BB}" type="parTrans" cxnId="{6071A6DC-EB62-4C57-A401-88922269241C}">
      <dgm:prSet/>
      <dgm:spPr/>
      <dgm:t>
        <a:bodyPr/>
        <a:lstStyle/>
        <a:p>
          <a:endParaRPr lang="ru-RU"/>
        </a:p>
      </dgm:t>
    </dgm:pt>
    <dgm:pt modelId="{26B832D7-13B2-490A-839F-D582EB796D60}" type="sibTrans" cxnId="{6071A6DC-EB62-4C57-A401-88922269241C}">
      <dgm:prSet/>
      <dgm:spPr/>
      <dgm:t>
        <a:bodyPr/>
        <a:lstStyle/>
        <a:p>
          <a:endParaRPr lang="ru-RU"/>
        </a:p>
      </dgm:t>
    </dgm:pt>
    <dgm:pt modelId="{BB48B47C-4E78-42E0-85C5-56831C0A068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81D2574-5167-427E-9A03-92563335F9BC}" type="parTrans" cxnId="{5BEE4BD7-E269-456B-B1EB-A6AD635B3B6C}">
      <dgm:prSet/>
      <dgm:spPr/>
      <dgm:t>
        <a:bodyPr/>
        <a:lstStyle/>
        <a:p>
          <a:endParaRPr lang="ru-RU"/>
        </a:p>
      </dgm:t>
    </dgm:pt>
    <dgm:pt modelId="{52EE6DD0-5DC2-4EAF-9247-5A3FE83DAA5F}" type="sibTrans" cxnId="{5BEE4BD7-E269-456B-B1EB-A6AD635B3B6C}">
      <dgm:prSet/>
      <dgm:spPr/>
      <dgm:t>
        <a:bodyPr/>
        <a:lstStyle/>
        <a:p>
          <a:endParaRPr lang="ru-RU"/>
        </a:p>
      </dgm:t>
    </dgm:pt>
    <dgm:pt modelId="{005543CA-04E1-4DC8-B427-A3D09976415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Каковы стратегии российских педагогов/преподавателей  в процессе сопровождения учеников?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3365CD-E3DB-4E01-8FCE-DB4009AD9577}" type="parTrans" cxnId="{7CF32D62-F650-4C52-9F93-FD7B372764BA}">
      <dgm:prSet/>
      <dgm:spPr/>
      <dgm:t>
        <a:bodyPr/>
        <a:lstStyle/>
        <a:p>
          <a:endParaRPr lang="ru-RU"/>
        </a:p>
      </dgm:t>
    </dgm:pt>
    <dgm:pt modelId="{3A4049C3-234E-4B50-8191-7859A00C5B4B}" type="sibTrans" cxnId="{7CF32D62-F650-4C52-9F93-FD7B372764BA}">
      <dgm:prSet/>
      <dgm:spPr/>
      <dgm:t>
        <a:bodyPr/>
        <a:lstStyle/>
        <a:p>
          <a:endParaRPr lang="ru-RU"/>
        </a:p>
      </dgm:t>
    </dgm:pt>
    <dgm:pt modelId="{B050D4DB-963C-4CC6-8217-A3B0531A3C2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7263A10-F262-4C7C-9DF1-65EBB2CE6C0B}" type="parTrans" cxnId="{C5BCB165-BCD7-4EE6-8D92-9F9EBC2FC72A}">
      <dgm:prSet/>
      <dgm:spPr/>
      <dgm:t>
        <a:bodyPr/>
        <a:lstStyle/>
        <a:p>
          <a:endParaRPr lang="ru-RU"/>
        </a:p>
      </dgm:t>
    </dgm:pt>
    <dgm:pt modelId="{5417EE9E-4A95-4C01-BFF7-29316427D1A6}" type="sibTrans" cxnId="{C5BCB165-BCD7-4EE6-8D92-9F9EBC2FC72A}">
      <dgm:prSet/>
      <dgm:spPr/>
      <dgm:t>
        <a:bodyPr/>
        <a:lstStyle/>
        <a:p>
          <a:endParaRPr lang="ru-RU"/>
        </a:p>
      </dgm:t>
    </dgm:pt>
    <dgm:pt modelId="{88C6CE16-353D-417A-8E21-CB3B71673E4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Каковы возможные педагогические методы в процессе преодоления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Интернет-рисков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подростков и молодежи?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B764C1-2860-484F-94D5-F18C487EFCCD}" type="parTrans" cxnId="{0CEB76E2-C5B5-4C37-860C-8345A1D78E27}">
      <dgm:prSet/>
      <dgm:spPr/>
      <dgm:t>
        <a:bodyPr/>
        <a:lstStyle/>
        <a:p>
          <a:endParaRPr lang="ru-RU"/>
        </a:p>
      </dgm:t>
    </dgm:pt>
    <dgm:pt modelId="{CDA6697D-C2CD-4718-BE92-757D425D0312}" type="sibTrans" cxnId="{0CEB76E2-C5B5-4C37-860C-8345A1D78E27}">
      <dgm:prSet/>
      <dgm:spPr/>
      <dgm:t>
        <a:bodyPr/>
        <a:lstStyle/>
        <a:p>
          <a:endParaRPr lang="ru-RU"/>
        </a:p>
      </dgm:t>
    </dgm:pt>
    <dgm:pt modelId="{A6F66A1D-0AE6-44EE-9AB0-D77BB8D08179}" type="pres">
      <dgm:prSet presAssocID="{42B33A35-2A67-43D8-B3F0-32BF0835E7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3C8B7-0000-45BA-8498-8BD0DAFE6031}" type="pres">
      <dgm:prSet presAssocID="{1C812604-3E93-4878-898E-89B1C2EE6B00}" presName="composite" presStyleCnt="0"/>
      <dgm:spPr/>
    </dgm:pt>
    <dgm:pt modelId="{0F4A16CE-BEDC-4AC7-AB78-38643EC8E470}" type="pres">
      <dgm:prSet presAssocID="{1C812604-3E93-4878-898E-89B1C2EE6B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80D40-C134-4A40-869D-CBCF229783E4}" type="pres">
      <dgm:prSet presAssocID="{1C812604-3E93-4878-898E-89B1C2EE6B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40D34-8768-46FD-81E2-69EA8584BA74}" type="pres">
      <dgm:prSet presAssocID="{68585A03-A11B-4D1C-92C8-3DAB12DC72DA}" presName="sp" presStyleCnt="0"/>
      <dgm:spPr/>
    </dgm:pt>
    <dgm:pt modelId="{1EC6602D-A6A1-43B8-B496-4767A477F2CF}" type="pres">
      <dgm:prSet presAssocID="{BB48B47C-4E78-42E0-85C5-56831C0A0681}" presName="composite" presStyleCnt="0"/>
      <dgm:spPr/>
    </dgm:pt>
    <dgm:pt modelId="{C184124A-70C5-4F7A-9E5C-C1F58A123FC8}" type="pres">
      <dgm:prSet presAssocID="{BB48B47C-4E78-42E0-85C5-56831C0A06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29DFB-A120-4FC5-A862-64D0B3852E4B}" type="pres">
      <dgm:prSet presAssocID="{BB48B47C-4E78-42E0-85C5-56831C0A06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8DA81-1063-49DE-80E5-FACDDF6BEF0D}" type="pres">
      <dgm:prSet presAssocID="{52EE6DD0-5DC2-4EAF-9247-5A3FE83DAA5F}" presName="sp" presStyleCnt="0"/>
      <dgm:spPr/>
    </dgm:pt>
    <dgm:pt modelId="{1FC33AE5-C8A9-4670-97D0-D0436A2D6520}" type="pres">
      <dgm:prSet presAssocID="{B050D4DB-963C-4CC6-8217-A3B0531A3C2D}" presName="composite" presStyleCnt="0"/>
      <dgm:spPr/>
    </dgm:pt>
    <dgm:pt modelId="{19E8CB87-7FAD-4855-8B11-2CE44613A198}" type="pres">
      <dgm:prSet presAssocID="{B050D4DB-963C-4CC6-8217-A3B0531A3C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E281E-4BD9-47DE-8CC8-FA6DA8216333}" type="pres">
      <dgm:prSet presAssocID="{B050D4DB-963C-4CC6-8217-A3B0531A3C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1AF90-775B-42E0-9D52-58D28FD81FA1}" type="presOf" srcId="{B050D4DB-963C-4CC6-8217-A3B0531A3C2D}" destId="{19E8CB87-7FAD-4855-8B11-2CE44613A198}" srcOrd="0" destOrd="0" presId="urn:microsoft.com/office/officeart/2005/8/layout/chevron2"/>
    <dgm:cxn modelId="{6071A6DC-EB62-4C57-A401-88922269241C}" srcId="{1C812604-3E93-4878-898E-89B1C2EE6B00}" destId="{2ED9B82E-DF91-4215-92F0-71E2CC761A31}" srcOrd="0" destOrd="0" parTransId="{4B0C229C-B42F-45D8-BB18-E6A2A3F0D9BB}" sibTransId="{26B832D7-13B2-490A-839F-D582EB796D60}"/>
    <dgm:cxn modelId="{A192039A-2E29-4D57-8330-26EF7AF79AE0}" type="presOf" srcId="{88C6CE16-353D-417A-8E21-CB3B71673E4F}" destId="{5D1E281E-4BD9-47DE-8CC8-FA6DA8216333}" srcOrd="0" destOrd="0" presId="urn:microsoft.com/office/officeart/2005/8/layout/chevron2"/>
    <dgm:cxn modelId="{09DD1A94-8780-407E-AE4A-CA05D504FBF8}" type="presOf" srcId="{BB48B47C-4E78-42E0-85C5-56831C0A0681}" destId="{C184124A-70C5-4F7A-9E5C-C1F58A123FC8}" srcOrd="0" destOrd="0" presId="urn:microsoft.com/office/officeart/2005/8/layout/chevron2"/>
    <dgm:cxn modelId="{0553F1C8-B6A3-4E57-B6C5-5A1BCFEB1D70}" type="presOf" srcId="{1C812604-3E93-4878-898E-89B1C2EE6B00}" destId="{0F4A16CE-BEDC-4AC7-AB78-38643EC8E470}" srcOrd="0" destOrd="0" presId="urn:microsoft.com/office/officeart/2005/8/layout/chevron2"/>
    <dgm:cxn modelId="{6DFEEFAC-B6F6-4E6F-B963-C6307E6CA7BA}" type="presOf" srcId="{005543CA-04E1-4DC8-B427-A3D099764155}" destId="{17F29DFB-A120-4FC5-A862-64D0B3852E4B}" srcOrd="0" destOrd="0" presId="urn:microsoft.com/office/officeart/2005/8/layout/chevron2"/>
    <dgm:cxn modelId="{0CEB76E2-C5B5-4C37-860C-8345A1D78E27}" srcId="{B050D4DB-963C-4CC6-8217-A3B0531A3C2D}" destId="{88C6CE16-353D-417A-8E21-CB3B71673E4F}" srcOrd="0" destOrd="0" parTransId="{E5B764C1-2860-484F-94D5-F18C487EFCCD}" sibTransId="{CDA6697D-C2CD-4718-BE92-757D425D0312}"/>
    <dgm:cxn modelId="{27D4B411-8D2F-4117-B7B4-5649B446A944}" srcId="{42B33A35-2A67-43D8-B3F0-32BF0835E75A}" destId="{1C812604-3E93-4878-898E-89B1C2EE6B00}" srcOrd="0" destOrd="0" parTransId="{3AA23A40-B880-46FB-AD78-42CE8E1096B3}" sibTransId="{68585A03-A11B-4D1C-92C8-3DAB12DC72DA}"/>
    <dgm:cxn modelId="{74A1107D-3FA5-46A1-9463-164EB61F63BB}" type="presOf" srcId="{2ED9B82E-DF91-4215-92F0-71E2CC761A31}" destId="{25580D40-C134-4A40-869D-CBCF229783E4}" srcOrd="0" destOrd="0" presId="urn:microsoft.com/office/officeart/2005/8/layout/chevron2"/>
    <dgm:cxn modelId="{5BEE4BD7-E269-456B-B1EB-A6AD635B3B6C}" srcId="{42B33A35-2A67-43D8-B3F0-32BF0835E75A}" destId="{BB48B47C-4E78-42E0-85C5-56831C0A0681}" srcOrd="1" destOrd="0" parTransId="{281D2574-5167-427E-9A03-92563335F9BC}" sibTransId="{52EE6DD0-5DC2-4EAF-9247-5A3FE83DAA5F}"/>
    <dgm:cxn modelId="{7CF32D62-F650-4C52-9F93-FD7B372764BA}" srcId="{BB48B47C-4E78-42E0-85C5-56831C0A0681}" destId="{005543CA-04E1-4DC8-B427-A3D099764155}" srcOrd="0" destOrd="0" parTransId="{6F3365CD-E3DB-4E01-8FCE-DB4009AD9577}" sibTransId="{3A4049C3-234E-4B50-8191-7859A00C5B4B}"/>
    <dgm:cxn modelId="{C5BCB165-BCD7-4EE6-8D92-9F9EBC2FC72A}" srcId="{42B33A35-2A67-43D8-B3F0-32BF0835E75A}" destId="{B050D4DB-963C-4CC6-8217-A3B0531A3C2D}" srcOrd="2" destOrd="0" parTransId="{E7263A10-F262-4C7C-9DF1-65EBB2CE6C0B}" sibTransId="{5417EE9E-4A95-4C01-BFF7-29316427D1A6}"/>
    <dgm:cxn modelId="{229B09E4-B58D-44A0-A251-EB88CBF6B302}" type="presOf" srcId="{42B33A35-2A67-43D8-B3F0-32BF0835E75A}" destId="{A6F66A1D-0AE6-44EE-9AB0-D77BB8D08179}" srcOrd="0" destOrd="0" presId="urn:microsoft.com/office/officeart/2005/8/layout/chevron2"/>
    <dgm:cxn modelId="{64899A7D-FB75-4E7B-B415-B9AF94FD9E68}" type="presParOf" srcId="{A6F66A1D-0AE6-44EE-9AB0-D77BB8D08179}" destId="{7D63C8B7-0000-45BA-8498-8BD0DAFE6031}" srcOrd="0" destOrd="0" presId="urn:microsoft.com/office/officeart/2005/8/layout/chevron2"/>
    <dgm:cxn modelId="{C586E3A0-9E71-41FE-92C1-0EE525B30011}" type="presParOf" srcId="{7D63C8B7-0000-45BA-8498-8BD0DAFE6031}" destId="{0F4A16CE-BEDC-4AC7-AB78-38643EC8E470}" srcOrd="0" destOrd="0" presId="urn:microsoft.com/office/officeart/2005/8/layout/chevron2"/>
    <dgm:cxn modelId="{D2CE010E-1815-452B-B127-E86D09F2DB2E}" type="presParOf" srcId="{7D63C8B7-0000-45BA-8498-8BD0DAFE6031}" destId="{25580D40-C134-4A40-869D-CBCF229783E4}" srcOrd="1" destOrd="0" presId="urn:microsoft.com/office/officeart/2005/8/layout/chevron2"/>
    <dgm:cxn modelId="{F4AEBD7D-6BEC-4B9D-8E68-2266A1DFB0C0}" type="presParOf" srcId="{A6F66A1D-0AE6-44EE-9AB0-D77BB8D08179}" destId="{DBA40D34-8768-46FD-81E2-69EA8584BA74}" srcOrd="1" destOrd="0" presId="urn:microsoft.com/office/officeart/2005/8/layout/chevron2"/>
    <dgm:cxn modelId="{3688AD47-1201-41FA-89B2-860894D2BD24}" type="presParOf" srcId="{A6F66A1D-0AE6-44EE-9AB0-D77BB8D08179}" destId="{1EC6602D-A6A1-43B8-B496-4767A477F2CF}" srcOrd="2" destOrd="0" presId="urn:microsoft.com/office/officeart/2005/8/layout/chevron2"/>
    <dgm:cxn modelId="{314B8AE2-EBDF-42FA-AA0A-BBE72F06D01D}" type="presParOf" srcId="{1EC6602D-A6A1-43B8-B496-4767A477F2CF}" destId="{C184124A-70C5-4F7A-9E5C-C1F58A123FC8}" srcOrd="0" destOrd="0" presId="urn:microsoft.com/office/officeart/2005/8/layout/chevron2"/>
    <dgm:cxn modelId="{03F548AA-E280-456B-BFF1-9BAA4DD14DA5}" type="presParOf" srcId="{1EC6602D-A6A1-43B8-B496-4767A477F2CF}" destId="{17F29DFB-A120-4FC5-A862-64D0B3852E4B}" srcOrd="1" destOrd="0" presId="urn:microsoft.com/office/officeart/2005/8/layout/chevron2"/>
    <dgm:cxn modelId="{683D93A9-7C7E-4824-9111-A90F4ADDC895}" type="presParOf" srcId="{A6F66A1D-0AE6-44EE-9AB0-D77BB8D08179}" destId="{9778DA81-1063-49DE-80E5-FACDDF6BEF0D}" srcOrd="3" destOrd="0" presId="urn:microsoft.com/office/officeart/2005/8/layout/chevron2"/>
    <dgm:cxn modelId="{6F0C2775-DB88-4156-BC49-513534149BC7}" type="presParOf" srcId="{A6F66A1D-0AE6-44EE-9AB0-D77BB8D08179}" destId="{1FC33AE5-C8A9-4670-97D0-D0436A2D6520}" srcOrd="4" destOrd="0" presId="urn:microsoft.com/office/officeart/2005/8/layout/chevron2"/>
    <dgm:cxn modelId="{26E22597-9DC6-4E3F-B040-1B1E41CAA200}" type="presParOf" srcId="{1FC33AE5-C8A9-4670-97D0-D0436A2D6520}" destId="{19E8CB87-7FAD-4855-8B11-2CE44613A198}" srcOrd="0" destOrd="0" presId="urn:microsoft.com/office/officeart/2005/8/layout/chevron2"/>
    <dgm:cxn modelId="{2288D63E-CC4B-49F0-93F1-E50E54640560}" type="presParOf" srcId="{1FC33AE5-C8A9-4670-97D0-D0436A2D6520}" destId="{5D1E281E-4BD9-47DE-8CC8-FA6DA82163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072-5549-4F5F-B005-03C814C7FEA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4CAADE6-8796-4499-B456-C3D35583135E}">
      <dgm:prSet phldrT="[Текст]"/>
      <dgm:spPr/>
      <dgm:t>
        <a:bodyPr/>
        <a:lstStyle/>
        <a:p>
          <a:r>
            <a:rPr lang="ru-RU" dirty="0" err="1" smtClean="0"/>
            <a:t>Фокус-группы</a:t>
          </a:r>
          <a:r>
            <a:rPr lang="ru-RU" dirty="0" smtClean="0"/>
            <a:t> (10 групп по 10-15 педагогов/вожатых во всех Федеральных округах)</a:t>
          </a:r>
          <a:endParaRPr lang="ru-RU" dirty="0"/>
        </a:p>
      </dgm:t>
    </dgm:pt>
    <dgm:pt modelId="{7D8E7C52-C12C-4DAE-A9F9-3F5C2496994F}" type="parTrans" cxnId="{C7F87F36-29CD-4293-925F-BF08815D360A}">
      <dgm:prSet/>
      <dgm:spPr/>
    </dgm:pt>
    <dgm:pt modelId="{C8009425-AFB3-4504-9EC3-1AA94B8E0CD2}" type="sibTrans" cxnId="{C7F87F36-29CD-4293-925F-BF08815D360A}">
      <dgm:prSet/>
      <dgm:spPr/>
    </dgm:pt>
    <dgm:pt modelId="{6545AB93-F676-467A-B84F-DF3EFCFC8909}">
      <dgm:prSet phldrT="[Текст]"/>
      <dgm:spPr/>
      <dgm:t>
        <a:bodyPr/>
        <a:lstStyle/>
        <a:p>
          <a:r>
            <a:rPr lang="ru-RU" dirty="0" smtClean="0"/>
            <a:t>Экспертное интервью (120 экспертов из всех Федеральных округов)  </a:t>
          </a:r>
          <a:endParaRPr lang="ru-RU" dirty="0"/>
        </a:p>
      </dgm:t>
    </dgm:pt>
    <dgm:pt modelId="{5FEFC1BF-3955-4BF9-8FA1-A9278F4FCA25}" type="parTrans" cxnId="{EA30A929-CAC3-4DD1-8C2F-35DDFBFE523D}">
      <dgm:prSet/>
      <dgm:spPr/>
    </dgm:pt>
    <dgm:pt modelId="{C442921E-27BE-4D36-A21B-6729F6998EC2}" type="sibTrans" cxnId="{EA30A929-CAC3-4DD1-8C2F-35DDFBFE523D}">
      <dgm:prSet/>
      <dgm:spPr/>
    </dgm:pt>
    <dgm:pt modelId="{EC101A69-3BC9-4377-8C1D-4FDECDF9C091}">
      <dgm:prSet phldrT="[Текст]"/>
      <dgm:spPr/>
      <dgm:t>
        <a:bodyPr/>
        <a:lstStyle/>
        <a:p>
          <a:r>
            <a:rPr lang="en-US" dirty="0" smtClean="0"/>
            <a:t>Social Media Analytics (</a:t>
          </a:r>
          <a:r>
            <a:rPr lang="ru-RU" dirty="0" smtClean="0"/>
            <a:t>выгрузка </a:t>
          </a:r>
        </a:p>
        <a:p>
          <a:r>
            <a:rPr lang="en-US" dirty="0" smtClean="0"/>
            <a:t>1</a:t>
          </a:r>
          <a:r>
            <a:rPr lang="ru-RU" dirty="0" smtClean="0"/>
            <a:t> </a:t>
          </a:r>
          <a:r>
            <a:rPr lang="en-US" dirty="0" smtClean="0"/>
            <a:t>500</a:t>
          </a:r>
          <a:r>
            <a:rPr lang="ru-RU" dirty="0" smtClean="0"/>
            <a:t> 000</a:t>
          </a:r>
          <a:r>
            <a:rPr lang="en-US" dirty="0" smtClean="0"/>
            <a:t> </a:t>
          </a:r>
          <a:r>
            <a:rPr lang="ru-RU" dirty="0" smtClean="0"/>
            <a:t>сообщений социальных </a:t>
          </a:r>
          <a:r>
            <a:rPr lang="ru-RU" dirty="0" err="1" smtClean="0"/>
            <a:t>медиа</a:t>
          </a:r>
          <a:r>
            <a:rPr lang="ru-RU" dirty="0" smtClean="0"/>
            <a:t> с применением </a:t>
          </a:r>
          <a:r>
            <a:rPr lang="en-US" dirty="0" err="1" smtClean="0"/>
            <a:t>IQBuzz</a:t>
          </a:r>
          <a:r>
            <a:rPr lang="en-US" dirty="0" smtClean="0"/>
            <a:t>)</a:t>
          </a:r>
          <a:endParaRPr lang="ru-RU" dirty="0"/>
        </a:p>
      </dgm:t>
    </dgm:pt>
    <dgm:pt modelId="{B03AC842-B1DB-484A-AE65-8B8F958953D9}" type="parTrans" cxnId="{106A6DB1-2AB1-468F-8E20-C414930328FC}">
      <dgm:prSet/>
      <dgm:spPr/>
    </dgm:pt>
    <dgm:pt modelId="{89FEB052-B4F0-4B84-83FB-EE48AABA8E43}" type="sibTrans" cxnId="{106A6DB1-2AB1-468F-8E20-C414930328FC}">
      <dgm:prSet/>
      <dgm:spPr/>
    </dgm:pt>
    <dgm:pt modelId="{8ED5EED6-AF32-4C65-84FD-31BB01A44A77}" type="pres">
      <dgm:prSet presAssocID="{BD3D7072-5549-4F5F-B005-03C814C7FEA6}" presName="Name0" presStyleCnt="0">
        <dgm:presLayoutVars>
          <dgm:dir/>
          <dgm:resizeHandles val="exact"/>
        </dgm:presLayoutVars>
      </dgm:prSet>
      <dgm:spPr/>
    </dgm:pt>
    <dgm:pt modelId="{5115B843-B65E-4D5E-8F02-E44DE3C31E10}" type="pres">
      <dgm:prSet presAssocID="{BD3D7072-5549-4F5F-B005-03C814C7FEA6}" presName="fgShape" presStyleLbl="fgShp" presStyleIdx="0" presStyleCnt="1"/>
      <dgm:spPr/>
    </dgm:pt>
    <dgm:pt modelId="{E38869D2-3BE9-42CC-A7A5-A5FE3F9F3217}" type="pres">
      <dgm:prSet presAssocID="{BD3D7072-5549-4F5F-B005-03C814C7FEA6}" presName="linComp" presStyleCnt="0"/>
      <dgm:spPr/>
    </dgm:pt>
    <dgm:pt modelId="{1B8E1ACC-F7A4-4F10-97D6-3B30B7F01C53}" type="pres">
      <dgm:prSet presAssocID="{34CAADE6-8796-4499-B456-C3D35583135E}" presName="compNode" presStyleCnt="0"/>
      <dgm:spPr/>
    </dgm:pt>
    <dgm:pt modelId="{43D6AEF9-F726-4CF4-9D0A-1C12B4AC8795}" type="pres">
      <dgm:prSet presAssocID="{34CAADE6-8796-4499-B456-C3D35583135E}" presName="bkgdShape" presStyleLbl="node1" presStyleIdx="0" presStyleCnt="3"/>
      <dgm:spPr/>
      <dgm:t>
        <a:bodyPr/>
        <a:lstStyle/>
        <a:p>
          <a:endParaRPr lang="ru-RU"/>
        </a:p>
      </dgm:t>
    </dgm:pt>
    <dgm:pt modelId="{09DA19D2-19A4-47D8-B5E5-E476B32EDF39}" type="pres">
      <dgm:prSet presAssocID="{34CAADE6-8796-4499-B456-C3D35583135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B801C-60E7-440B-953C-8C07053929B2}" type="pres">
      <dgm:prSet presAssocID="{34CAADE6-8796-4499-B456-C3D35583135E}" presName="invisiNode" presStyleLbl="node1" presStyleIdx="0" presStyleCnt="3"/>
      <dgm:spPr/>
    </dgm:pt>
    <dgm:pt modelId="{0F39B5BF-76A7-447A-8D8C-1076987EDA4C}" type="pres">
      <dgm:prSet presAssocID="{34CAADE6-8796-4499-B456-C3D35583135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6AA8FD-3789-40DC-AF0E-8BE9175E382E}" type="pres">
      <dgm:prSet presAssocID="{C8009425-AFB3-4504-9EC3-1AA94B8E0CD2}" presName="sibTrans" presStyleLbl="sibTrans2D1" presStyleIdx="0" presStyleCnt="0"/>
      <dgm:spPr/>
    </dgm:pt>
    <dgm:pt modelId="{21130D25-A1BC-4738-896C-DA44F26002C4}" type="pres">
      <dgm:prSet presAssocID="{6545AB93-F676-467A-B84F-DF3EFCFC8909}" presName="compNode" presStyleCnt="0"/>
      <dgm:spPr/>
    </dgm:pt>
    <dgm:pt modelId="{BECB7193-86AD-4E71-9F97-F33927DB5F52}" type="pres">
      <dgm:prSet presAssocID="{6545AB93-F676-467A-B84F-DF3EFCFC8909}" presName="bkgdShape" presStyleLbl="node1" presStyleIdx="1" presStyleCnt="3"/>
      <dgm:spPr/>
      <dgm:t>
        <a:bodyPr/>
        <a:lstStyle/>
        <a:p>
          <a:endParaRPr lang="ru-RU"/>
        </a:p>
      </dgm:t>
    </dgm:pt>
    <dgm:pt modelId="{6846E5FF-DB65-4BB7-837E-8A62F8E2147B}" type="pres">
      <dgm:prSet presAssocID="{6545AB93-F676-467A-B84F-DF3EFCFC890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54F9E-4E63-43BE-8C34-62C656A54AF5}" type="pres">
      <dgm:prSet presAssocID="{6545AB93-F676-467A-B84F-DF3EFCFC8909}" presName="invisiNode" presStyleLbl="node1" presStyleIdx="1" presStyleCnt="3"/>
      <dgm:spPr/>
    </dgm:pt>
    <dgm:pt modelId="{D55D4B2A-2AA0-4EA6-9882-853482160A34}" type="pres">
      <dgm:prSet presAssocID="{6545AB93-F676-467A-B84F-DF3EFCFC890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650AF0-0DB5-40CF-92F5-165AF96DF9B6}" type="pres">
      <dgm:prSet presAssocID="{C442921E-27BE-4D36-A21B-6729F6998EC2}" presName="sibTrans" presStyleLbl="sibTrans2D1" presStyleIdx="0" presStyleCnt="0"/>
      <dgm:spPr/>
    </dgm:pt>
    <dgm:pt modelId="{4A867A54-93C2-4394-8A60-8A1D08ED3600}" type="pres">
      <dgm:prSet presAssocID="{EC101A69-3BC9-4377-8C1D-4FDECDF9C091}" presName="compNode" presStyleCnt="0"/>
      <dgm:spPr/>
    </dgm:pt>
    <dgm:pt modelId="{75D275A3-EE4A-4A35-9E74-A966AD6CD345}" type="pres">
      <dgm:prSet presAssocID="{EC101A69-3BC9-4377-8C1D-4FDECDF9C091}" presName="bkgdShape" presStyleLbl="node1" presStyleIdx="2" presStyleCnt="3"/>
      <dgm:spPr/>
      <dgm:t>
        <a:bodyPr/>
        <a:lstStyle/>
        <a:p>
          <a:endParaRPr lang="ru-RU"/>
        </a:p>
      </dgm:t>
    </dgm:pt>
    <dgm:pt modelId="{B7046C0A-1B16-40E3-AB60-7ED37F3D3A21}" type="pres">
      <dgm:prSet presAssocID="{EC101A69-3BC9-4377-8C1D-4FDECDF9C09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E1319-E03D-4A3F-85B7-D0F92B6C18E5}" type="pres">
      <dgm:prSet presAssocID="{EC101A69-3BC9-4377-8C1D-4FDECDF9C091}" presName="invisiNode" presStyleLbl="node1" presStyleIdx="2" presStyleCnt="3"/>
      <dgm:spPr/>
    </dgm:pt>
    <dgm:pt modelId="{13EE1CE0-CFD3-4A93-A905-06EB400750F8}" type="pres">
      <dgm:prSet presAssocID="{EC101A69-3BC9-4377-8C1D-4FDECDF9C0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A30A929-CAC3-4DD1-8C2F-35DDFBFE523D}" srcId="{BD3D7072-5549-4F5F-B005-03C814C7FEA6}" destId="{6545AB93-F676-467A-B84F-DF3EFCFC8909}" srcOrd="1" destOrd="0" parTransId="{5FEFC1BF-3955-4BF9-8FA1-A9278F4FCA25}" sibTransId="{C442921E-27BE-4D36-A21B-6729F6998EC2}"/>
    <dgm:cxn modelId="{3580972D-F7BC-4487-A146-35D8E73098CA}" type="presOf" srcId="{BD3D7072-5549-4F5F-B005-03C814C7FEA6}" destId="{8ED5EED6-AF32-4C65-84FD-31BB01A44A77}" srcOrd="0" destOrd="0" presId="urn:microsoft.com/office/officeart/2005/8/layout/hList7#1"/>
    <dgm:cxn modelId="{76D56E91-55E9-4355-A4A4-4554D20F8137}" type="presOf" srcId="{EC101A69-3BC9-4377-8C1D-4FDECDF9C091}" destId="{B7046C0A-1B16-40E3-AB60-7ED37F3D3A21}" srcOrd="1" destOrd="0" presId="urn:microsoft.com/office/officeart/2005/8/layout/hList7#1"/>
    <dgm:cxn modelId="{F9D8C215-E581-4E72-9EF7-69F1591EB370}" type="presOf" srcId="{34CAADE6-8796-4499-B456-C3D35583135E}" destId="{09DA19D2-19A4-47D8-B5E5-E476B32EDF39}" srcOrd="1" destOrd="0" presId="urn:microsoft.com/office/officeart/2005/8/layout/hList7#1"/>
    <dgm:cxn modelId="{516528FB-8F9D-4586-A405-AA60C95A3724}" type="presOf" srcId="{EC101A69-3BC9-4377-8C1D-4FDECDF9C091}" destId="{75D275A3-EE4A-4A35-9E74-A966AD6CD345}" srcOrd="0" destOrd="0" presId="urn:microsoft.com/office/officeart/2005/8/layout/hList7#1"/>
    <dgm:cxn modelId="{38ED06D8-DF66-4B2A-983C-58610090DD34}" type="presOf" srcId="{6545AB93-F676-467A-B84F-DF3EFCFC8909}" destId="{BECB7193-86AD-4E71-9F97-F33927DB5F52}" srcOrd="0" destOrd="0" presId="urn:microsoft.com/office/officeart/2005/8/layout/hList7#1"/>
    <dgm:cxn modelId="{C7F87F36-29CD-4293-925F-BF08815D360A}" srcId="{BD3D7072-5549-4F5F-B005-03C814C7FEA6}" destId="{34CAADE6-8796-4499-B456-C3D35583135E}" srcOrd="0" destOrd="0" parTransId="{7D8E7C52-C12C-4DAE-A9F9-3F5C2496994F}" sibTransId="{C8009425-AFB3-4504-9EC3-1AA94B8E0CD2}"/>
    <dgm:cxn modelId="{F31CA196-C6FE-4F56-9D10-C93005A2F2C1}" type="presOf" srcId="{C8009425-AFB3-4504-9EC3-1AA94B8E0CD2}" destId="{B56AA8FD-3789-40DC-AF0E-8BE9175E382E}" srcOrd="0" destOrd="0" presId="urn:microsoft.com/office/officeart/2005/8/layout/hList7#1"/>
    <dgm:cxn modelId="{562893C5-F61A-4682-A47D-890612058BA3}" type="presOf" srcId="{C442921E-27BE-4D36-A21B-6729F6998EC2}" destId="{99650AF0-0DB5-40CF-92F5-165AF96DF9B6}" srcOrd="0" destOrd="0" presId="urn:microsoft.com/office/officeart/2005/8/layout/hList7#1"/>
    <dgm:cxn modelId="{7962B492-BEA5-4611-89DA-01D3D0457289}" type="presOf" srcId="{6545AB93-F676-467A-B84F-DF3EFCFC8909}" destId="{6846E5FF-DB65-4BB7-837E-8A62F8E2147B}" srcOrd="1" destOrd="0" presId="urn:microsoft.com/office/officeart/2005/8/layout/hList7#1"/>
    <dgm:cxn modelId="{41B43CFA-CF91-422F-B2FE-D32316979F40}" type="presOf" srcId="{34CAADE6-8796-4499-B456-C3D35583135E}" destId="{43D6AEF9-F726-4CF4-9D0A-1C12B4AC8795}" srcOrd="0" destOrd="0" presId="urn:microsoft.com/office/officeart/2005/8/layout/hList7#1"/>
    <dgm:cxn modelId="{106A6DB1-2AB1-468F-8E20-C414930328FC}" srcId="{BD3D7072-5549-4F5F-B005-03C814C7FEA6}" destId="{EC101A69-3BC9-4377-8C1D-4FDECDF9C091}" srcOrd="2" destOrd="0" parTransId="{B03AC842-B1DB-484A-AE65-8B8F958953D9}" sibTransId="{89FEB052-B4F0-4B84-83FB-EE48AABA8E43}"/>
    <dgm:cxn modelId="{2058861E-789C-4818-BE94-EF5598527E42}" type="presParOf" srcId="{8ED5EED6-AF32-4C65-84FD-31BB01A44A77}" destId="{5115B843-B65E-4D5E-8F02-E44DE3C31E10}" srcOrd="0" destOrd="0" presId="urn:microsoft.com/office/officeart/2005/8/layout/hList7#1"/>
    <dgm:cxn modelId="{807DE371-4C25-40D6-93B0-63E5123E27E6}" type="presParOf" srcId="{8ED5EED6-AF32-4C65-84FD-31BB01A44A77}" destId="{E38869D2-3BE9-42CC-A7A5-A5FE3F9F3217}" srcOrd="1" destOrd="0" presId="urn:microsoft.com/office/officeart/2005/8/layout/hList7#1"/>
    <dgm:cxn modelId="{BC6490C8-4CC7-4E47-B61E-7ECD80E8CCA3}" type="presParOf" srcId="{E38869D2-3BE9-42CC-A7A5-A5FE3F9F3217}" destId="{1B8E1ACC-F7A4-4F10-97D6-3B30B7F01C53}" srcOrd="0" destOrd="0" presId="urn:microsoft.com/office/officeart/2005/8/layout/hList7#1"/>
    <dgm:cxn modelId="{803F33C6-F5F5-4A9A-BFAA-C037555D10F8}" type="presParOf" srcId="{1B8E1ACC-F7A4-4F10-97D6-3B30B7F01C53}" destId="{43D6AEF9-F726-4CF4-9D0A-1C12B4AC8795}" srcOrd="0" destOrd="0" presId="urn:microsoft.com/office/officeart/2005/8/layout/hList7#1"/>
    <dgm:cxn modelId="{855C9210-72A6-45F5-A269-3B7F2240BAB8}" type="presParOf" srcId="{1B8E1ACC-F7A4-4F10-97D6-3B30B7F01C53}" destId="{09DA19D2-19A4-47D8-B5E5-E476B32EDF39}" srcOrd="1" destOrd="0" presId="urn:microsoft.com/office/officeart/2005/8/layout/hList7#1"/>
    <dgm:cxn modelId="{CFE49E95-8D25-4F01-815A-C4AC91162450}" type="presParOf" srcId="{1B8E1ACC-F7A4-4F10-97D6-3B30B7F01C53}" destId="{19BB801C-60E7-440B-953C-8C07053929B2}" srcOrd="2" destOrd="0" presId="urn:microsoft.com/office/officeart/2005/8/layout/hList7#1"/>
    <dgm:cxn modelId="{E6B8356F-FA14-4B5B-89CF-4AA2A9914229}" type="presParOf" srcId="{1B8E1ACC-F7A4-4F10-97D6-3B30B7F01C53}" destId="{0F39B5BF-76A7-447A-8D8C-1076987EDA4C}" srcOrd="3" destOrd="0" presId="urn:microsoft.com/office/officeart/2005/8/layout/hList7#1"/>
    <dgm:cxn modelId="{D01D6692-BC79-46A6-9493-44B1AC6AD029}" type="presParOf" srcId="{E38869D2-3BE9-42CC-A7A5-A5FE3F9F3217}" destId="{B56AA8FD-3789-40DC-AF0E-8BE9175E382E}" srcOrd="1" destOrd="0" presId="urn:microsoft.com/office/officeart/2005/8/layout/hList7#1"/>
    <dgm:cxn modelId="{9A19606B-BE09-46D2-9DAE-0BA5712E7E8B}" type="presParOf" srcId="{E38869D2-3BE9-42CC-A7A5-A5FE3F9F3217}" destId="{21130D25-A1BC-4738-896C-DA44F26002C4}" srcOrd="2" destOrd="0" presId="urn:microsoft.com/office/officeart/2005/8/layout/hList7#1"/>
    <dgm:cxn modelId="{08850D84-196D-4616-9C69-5873E0979EA2}" type="presParOf" srcId="{21130D25-A1BC-4738-896C-DA44F26002C4}" destId="{BECB7193-86AD-4E71-9F97-F33927DB5F52}" srcOrd="0" destOrd="0" presId="urn:microsoft.com/office/officeart/2005/8/layout/hList7#1"/>
    <dgm:cxn modelId="{768186F4-F843-493B-8EA1-9664AA60A6FC}" type="presParOf" srcId="{21130D25-A1BC-4738-896C-DA44F26002C4}" destId="{6846E5FF-DB65-4BB7-837E-8A62F8E2147B}" srcOrd="1" destOrd="0" presId="urn:microsoft.com/office/officeart/2005/8/layout/hList7#1"/>
    <dgm:cxn modelId="{D6FBC3EC-EFD0-4B6A-9838-AFE28674F542}" type="presParOf" srcId="{21130D25-A1BC-4738-896C-DA44F26002C4}" destId="{C2A54F9E-4E63-43BE-8C34-62C656A54AF5}" srcOrd="2" destOrd="0" presId="urn:microsoft.com/office/officeart/2005/8/layout/hList7#1"/>
    <dgm:cxn modelId="{9E5A1C3B-D4B3-4E26-89DA-947757403F36}" type="presParOf" srcId="{21130D25-A1BC-4738-896C-DA44F26002C4}" destId="{D55D4B2A-2AA0-4EA6-9882-853482160A34}" srcOrd="3" destOrd="0" presId="urn:microsoft.com/office/officeart/2005/8/layout/hList7#1"/>
    <dgm:cxn modelId="{02759BE5-D779-4F46-BF82-B6A3B61ACF5C}" type="presParOf" srcId="{E38869D2-3BE9-42CC-A7A5-A5FE3F9F3217}" destId="{99650AF0-0DB5-40CF-92F5-165AF96DF9B6}" srcOrd="3" destOrd="0" presId="urn:microsoft.com/office/officeart/2005/8/layout/hList7#1"/>
    <dgm:cxn modelId="{762DBE32-1E12-4A08-A022-0BBB94CAB4F5}" type="presParOf" srcId="{E38869D2-3BE9-42CC-A7A5-A5FE3F9F3217}" destId="{4A867A54-93C2-4394-8A60-8A1D08ED3600}" srcOrd="4" destOrd="0" presId="urn:microsoft.com/office/officeart/2005/8/layout/hList7#1"/>
    <dgm:cxn modelId="{8250DBDA-A545-4312-AA48-F26308E59EE0}" type="presParOf" srcId="{4A867A54-93C2-4394-8A60-8A1D08ED3600}" destId="{75D275A3-EE4A-4A35-9E74-A966AD6CD345}" srcOrd="0" destOrd="0" presId="urn:microsoft.com/office/officeart/2005/8/layout/hList7#1"/>
    <dgm:cxn modelId="{CC8DADC6-D201-407B-B5BB-2CE969172912}" type="presParOf" srcId="{4A867A54-93C2-4394-8A60-8A1D08ED3600}" destId="{B7046C0A-1B16-40E3-AB60-7ED37F3D3A21}" srcOrd="1" destOrd="0" presId="urn:microsoft.com/office/officeart/2005/8/layout/hList7#1"/>
    <dgm:cxn modelId="{7C1A532A-0CC1-4FD1-AF31-26E569681A10}" type="presParOf" srcId="{4A867A54-93C2-4394-8A60-8A1D08ED3600}" destId="{681E1319-E03D-4A3F-85B7-D0F92B6C18E5}" srcOrd="2" destOrd="0" presId="urn:microsoft.com/office/officeart/2005/8/layout/hList7#1"/>
    <dgm:cxn modelId="{1FE6567E-A00A-401F-9736-9C25718E16FF}" type="presParOf" srcId="{4A867A54-93C2-4394-8A60-8A1D08ED3600}" destId="{13EE1CE0-CFD3-4A93-A905-06EB400750F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38601-C34F-40AA-AACB-FA9F3063FE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52A3A-D0CE-4910-A573-F252760998D8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Интернет-риски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школьников (результаты научного поиска)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F8F8C93-1F45-4BA7-8EB2-A08F09F87687}" type="parTrans" cxnId="{FBA84761-5A75-4B3D-B69C-3B9D545EE9F8}">
      <dgm:prSet/>
      <dgm:spPr/>
      <dgm:t>
        <a:bodyPr/>
        <a:lstStyle/>
        <a:p>
          <a:endParaRPr lang="ru-RU"/>
        </a:p>
      </dgm:t>
    </dgm:pt>
    <dgm:pt modelId="{A68DFF42-8F0B-4CCB-B38E-E405CF6F24ED}" type="sibTrans" cxnId="{FBA84761-5A75-4B3D-B69C-3B9D545EE9F8}">
      <dgm:prSet/>
      <dgm:spPr/>
      <dgm:t>
        <a:bodyPr/>
        <a:lstStyle/>
        <a:p>
          <a:endParaRPr lang="ru-RU"/>
        </a:p>
      </dgm:t>
    </dgm:pt>
    <dgm:pt modelId="{0925A8FB-CCE0-4491-A5A6-9C28FCB4EF0D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Интернет-риск (с точки зрения педагогов, вожатых)</a:t>
          </a:r>
        </a:p>
      </dgm:t>
    </dgm:pt>
    <dgm:pt modelId="{4A0B897B-6BFB-4BD0-B8A4-989374CFF46B}" type="parTrans" cxnId="{309B3F05-5E77-4698-9FBD-730BE64202E5}">
      <dgm:prSet/>
      <dgm:spPr/>
      <dgm:t>
        <a:bodyPr/>
        <a:lstStyle/>
        <a:p>
          <a:endParaRPr lang="ru-RU"/>
        </a:p>
      </dgm:t>
    </dgm:pt>
    <dgm:pt modelId="{17870B56-BD86-4BEB-86CC-9C6CD51037DE}" type="sibTrans" cxnId="{309B3F05-5E77-4698-9FBD-730BE64202E5}">
      <dgm:prSet/>
      <dgm:spPr/>
      <dgm:t>
        <a:bodyPr/>
        <a:lstStyle/>
        <a:p>
          <a:endParaRPr lang="ru-RU"/>
        </a:p>
      </dgm:t>
    </dgm:pt>
    <dgm:pt modelId="{C6380348-48CB-49DF-BCE5-AA9B1A58CDDB}">
      <dgm:prSet/>
      <dgm:spPr/>
      <dgm:t>
        <a:bodyPr/>
        <a:lstStyle/>
        <a:p>
          <a:r>
            <a:rPr lang="ru-RU" dirty="0" smtClean="0"/>
            <a:t>Травля, суицидальное поведение, экстремизм, национализм, привязывание к лидерам общественного мнения, </a:t>
          </a:r>
          <a:r>
            <a:rPr lang="ru-RU" dirty="0" err="1" smtClean="0"/>
            <a:t>мобилизацияя</a:t>
          </a:r>
          <a:r>
            <a:rPr lang="ru-RU" dirty="0" smtClean="0"/>
            <a:t> к несанкционированному протестному поведению,  </a:t>
          </a:r>
          <a:r>
            <a:rPr lang="ru-RU" dirty="0" err="1" smtClean="0"/>
            <a:t>геймификация</a:t>
          </a:r>
          <a:r>
            <a:rPr lang="ru-RU" dirty="0" smtClean="0"/>
            <a:t>. </a:t>
          </a:r>
          <a:r>
            <a:rPr lang="ru-RU" dirty="0" err="1" smtClean="0"/>
            <a:t>секстинг</a:t>
          </a:r>
          <a:r>
            <a:rPr lang="ru-RU" dirty="0" smtClean="0"/>
            <a:t>, вирусные атаки, незащищенность персональных данных и личных фото   </a:t>
          </a:r>
          <a:endParaRPr lang="ru-RU" dirty="0"/>
        </a:p>
      </dgm:t>
    </dgm:pt>
    <dgm:pt modelId="{BB2572BE-C14B-4CF7-8764-695070506938}" type="parTrans" cxnId="{67A2FE4D-AB38-4DE2-A66F-E0D7585824FF}">
      <dgm:prSet/>
      <dgm:spPr/>
      <dgm:t>
        <a:bodyPr/>
        <a:lstStyle/>
        <a:p>
          <a:endParaRPr lang="ru-RU"/>
        </a:p>
      </dgm:t>
    </dgm:pt>
    <dgm:pt modelId="{A66BDAA0-60B6-47FE-BCE2-2FF7AB54926C}" type="sibTrans" cxnId="{67A2FE4D-AB38-4DE2-A66F-E0D7585824FF}">
      <dgm:prSet/>
      <dgm:spPr/>
      <dgm:t>
        <a:bodyPr/>
        <a:lstStyle/>
        <a:p>
          <a:endParaRPr lang="ru-RU"/>
        </a:p>
      </dgm:t>
    </dgm:pt>
    <dgm:pt modelId="{4738E9B4-A669-4255-BD09-0BC06F7578B8}">
      <dgm:prSet/>
      <dgm:spPr/>
      <dgm:t>
        <a:bodyPr/>
        <a:lstStyle/>
        <a:p>
          <a:r>
            <a:rPr lang="ru-RU" dirty="0" smtClean="0"/>
            <a:t>Шантаж, </a:t>
          </a:r>
          <a:r>
            <a:rPr lang="ru-RU" dirty="0" err="1" smtClean="0"/>
            <a:t>фишинг</a:t>
          </a:r>
          <a:r>
            <a:rPr lang="ru-RU" dirty="0" smtClean="0"/>
            <a:t>, суицидальное поведение, зависимость от </a:t>
          </a:r>
          <a:r>
            <a:rPr lang="ru-RU" dirty="0" err="1" smtClean="0"/>
            <a:t>гаджетов</a:t>
          </a:r>
          <a:r>
            <a:rPr lang="ru-RU" dirty="0" smtClean="0"/>
            <a:t>,  ненормативная лексика, детская порнография.</a:t>
          </a:r>
          <a:endParaRPr lang="ru-RU" dirty="0"/>
        </a:p>
      </dgm:t>
    </dgm:pt>
    <dgm:pt modelId="{3742ABA4-900F-4D69-9E32-B1620D5E087A}" type="parTrans" cxnId="{2760EBE3-7EF6-4C4D-9B7D-65F36523A06D}">
      <dgm:prSet/>
      <dgm:spPr/>
      <dgm:t>
        <a:bodyPr/>
        <a:lstStyle/>
        <a:p>
          <a:endParaRPr lang="ru-RU"/>
        </a:p>
      </dgm:t>
    </dgm:pt>
    <dgm:pt modelId="{0006E978-98A0-4581-987D-20624C091055}" type="sibTrans" cxnId="{2760EBE3-7EF6-4C4D-9B7D-65F36523A06D}">
      <dgm:prSet/>
      <dgm:spPr/>
      <dgm:t>
        <a:bodyPr/>
        <a:lstStyle/>
        <a:p>
          <a:endParaRPr lang="ru-RU"/>
        </a:p>
      </dgm:t>
    </dgm:pt>
    <dgm:pt modelId="{1A447AB5-3682-4025-AE67-3BA3CA020A32}" type="pres">
      <dgm:prSet presAssocID="{D4C38601-C34F-40AA-AACB-FA9F3063F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FC3C8-4947-48AF-B9EE-253920979DC7}" type="pres">
      <dgm:prSet presAssocID="{11852A3A-D0CE-4910-A573-F252760998D8}" presName="parentText" presStyleLbl="node1" presStyleIdx="0" presStyleCnt="4" custScaleY="182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D73F5-496E-4803-86DA-6F2B20BF999E}" type="pres">
      <dgm:prSet presAssocID="{A68DFF42-8F0B-4CCB-B38E-E405CF6F24ED}" presName="spacer" presStyleCnt="0"/>
      <dgm:spPr/>
    </dgm:pt>
    <dgm:pt modelId="{B50DA331-8575-4540-A1E1-294183D1C631}" type="pres">
      <dgm:prSet presAssocID="{C6380348-48CB-49DF-BCE5-AA9B1A58CD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70DAA-F3A2-406B-BD8B-EFCB71A10E64}" type="pres">
      <dgm:prSet presAssocID="{A66BDAA0-60B6-47FE-BCE2-2FF7AB54926C}" presName="spacer" presStyleCnt="0"/>
      <dgm:spPr/>
    </dgm:pt>
    <dgm:pt modelId="{B4B9EA4C-91CB-48FC-B52C-15B1885BB1EA}" type="pres">
      <dgm:prSet presAssocID="{0925A8FB-CCE0-4491-A5A6-9C28FCB4EF0D}" presName="parentText" presStyleLbl="node1" presStyleIdx="2" presStyleCnt="4" custScaleY="189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192B8-A641-47F9-AE21-5962B979B6E6}" type="pres">
      <dgm:prSet presAssocID="{17870B56-BD86-4BEB-86CC-9C6CD51037DE}" presName="spacer" presStyleCnt="0"/>
      <dgm:spPr/>
    </dgm:pt>
    <dgm:pt modelId="{4C3EA0BF-5891-473B-86B5-ED39901E3E84}" type="pres">
      <dgm:prSet presAssocID="{4738E9B4-A669-4255-BD09-0BC06F7578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0EBE3-7EF6-4C4D-9B7D-65F36523A06D}" srcId="{D4C38601-C34F-40AA-AACB-FA9F3063FEAD}" destId="{4738E9B4-A669-4255-BD09-0BC06F7578B8}" srcOrd="3" destOrd="0" parTransId="{3742ABA4-900F-4D69-9E32-B1620D5E087A}" sibTransId="{0006E978-98A0-4581-987D-20624C091055}"/>
    <dgm:cxn modelId="{882A3D75-10DC-4892-B792-F21E363B0739}" type="presOf" srcId="{11852A3A-D0CE-4910-A573-F252760998D8}" destId="{83EFC3C8-4947-48AF-B9EE-253920979DC7}" srcOrd="0" destOrd="0" presId="urn:microsoft.com/office/officeart/2005/8/layout/vList2"/>
    <dgm:cxn modelId="{1B94BB16-197F-4E5A-ADF7-507448B31FE3}" type="presOf" srcId="{0925A8FB-CCE0-4491-A5A6-9C28FCB4EF0D}" destId="{B4B9EA4C-91CB-48FC-B52C-15B1885BB1EA}" srcOrd="0" destOrd="0" presId="urn:microsoft.com/office/officeart/2005/8/layout/vList2"/>
    <dgm:cxn modelId="{1778A260-D9EC-4E37-9044-96F3C6424DDF}" type="presOf" srcId="{C6380348-48CB-49DF-BCE5-AA9B1A58CDDB}" destId="{B50DA331-8575-4540-A1E1-294183D1C631}" srcOrd="0" destOrd="0" presId="urn:microsoft.com/office/officeart/2005/8/layout/vList2"/>
    <dgm:cxn modelId="{309B3F05-5E77-4698-9FBD-730BE64202E5}" srcId="{D4C38601-C34F-40AA-AACB-FA9F3063FEAD}" destId="{0925A8FB-CCE0-4491-A5A6-9C28FCB4EF0D}" srcOrd="2" destOrd="0" parTransId="{4A0B897B-6BFB-4BD0-B8A4-989374CFF46B}" sibTransId="{17870B56-BD86-4BEB-86CC-9C6CD51037DE}"/>
    <dgm:cxn modelId="{6AFB65CD-B542-4909-83E4-D2820216CDE4}" type="presOf" srcId="{D4C38601-C34F-40AA-AACB-FA9F3063FEAD}" destId="{1A447AB5-3682-4025-AE67-3BA3CA020A32}" srcOrd="0" destOrd="0" presId="urn:microsoft.com/office/officeart/2005/8/layout/vList2"/>
    <dgm:cxn modelId="{CB38F7F7-245E-4D3F-BA91-88FFD89619DF}" type="presOf" srcId="{4738E9B4-A669-4255-BD09-0BC06F7578B8}" destId="{4C3EA0BF-5891-473B-86B5-ED39901E3E84}" srcOrd="0" destOrd="0" presId="urn:microsoft.com/office/officeart/2005/8/layout/vList2"/>
    <dgm:cxn modelId="{FBA84761-5A75-4B3D-B69C-3B9D545EE9F8}" srcId="{D4C38601-C34F-40AA-AACB-FA9F3063FEAD}" destId="{11852A3A-D0CE-4910-A573-F252760998D8}" srcOrd="0" destOrd="0" parTransId="{5F8F8C93-1F45-4BA7-8EB2-A08F09F87687}" sibTransId="{A68DFF42-8F0B-4CCB-B38E-E405CF6F24ED}"/>
    <dgm:cxn modelId="{67A2FE4D-AB38-4DE2-A66F-E0D7585824FF}" srcId="{D4C38601-C34F-40AA-AACB-FA9F3063FEAD}" destId="{C6380348-48CB-49DF-BCE5-AA9B1A58CDDB}" srcOrd="1" destOrd="0" parTransId="{BB2572BE-C14B-4CF7-8764-695070506938}" sibTransId="{A66BDAA0-60B6-47FE-BCE2-2FF7AB54926C}"/>
    <dgm:cxn modelId="{1B4542D8-A551-49D5-A3F3-5F4D66691D70}" type="presParOf" srcId="{1A447AB5-3682-4025-AE67-3BA3CA020A32}" destId="{83EFC3C8-4947-48AF-B9EE-253920979DC7}" srcOrd="0" destOrd="0" presId="urn:microsoft.com/office/officeart/2005/8/layout/vList2"/>
    <dgm:cxn modelId="{96369481-F9BF-471B-BFDD-660B9DB1291F}" type="presParOf" srcId="{1A447AB5-3682-4025-AE67-3BA3CA020A32}" destId="{349D73F5-496E-4803-86DA-6F2B20BF999E}" srcOrd="1" destOrd="0" presId="urn:microsoft.com/office/officeart/2005/8/layout/vList2"/>
    <dgm:cxn modelId="{765D906C-CF29-4BBE-AAC5-DB107DE732C5}" type="presParOf" srcId="{1A447AB5-3682-4025-AE67-3BA3CA020A32}" destId="{B50DA331-8575-4540-A1E1-294183D1C631}" srcOrd="2" destOrd="0" presId="urn:microsoft.com/office/officeart/2005/8/layout/vList2"/>
    <dgm:cxn modelId="{8B5FAF90-D4DE-41AC-B6AE-5DCD85E64FFA}" type="presParOf" srcId="{1A447AB5-3682-4025-AE67-3BA3CA020A32}" destId="{44F70DAA-F3A2-406B-BD8B-EFCB71A10E64}" srcOrd="3" destOrd="0" presId="urn:microsoft.com/office/officeart/2005/8/layout/vList2"/>
    <dgm:cxn modelId="{7B126C41-CEB1-4C52-B53A-F159E74C09AF}" type="presParOf" srcId="{1A447AB5-3682-4025-AE67-3BA3CA020A32}" destId="{B4B9EA4C-91CB-48FC-B52C-15B1885BB1EA}" srcOrd="4" destOrd="0" presId="urn:microsoft.com/office/officeart/2005/8/layout/vList2"/>
    <dgm:cxn modelId="{1F79BA61-904B-4374-BCCD-0AEA8A2F2E9A}" type="presParOf" srcId="{1A447AB5-3682-4025-AE67-3BA3CA020A32}" destId="{4BB192B8-A641-47F9-AE21-5962B979B6E6}" srcOrd="5" destOrd="0" presId="urn:microsoft.com/office/officeart/2005/8/layout/vList2"/>
    <dgm:cxn modelId="{9C677B05-A1A5-40CA-B11D-464E603AF630}" type="presParOf" srcId="{1A447AB5-3682-4025-AE67-3BA3CA020A32}" destId="{4C3EA0BF-5891-473B-86B5-ED39901E3E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16CE-BEDC-4AC7-AB78-38643EC8E470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1" y="557734"/>
        <a:ext cx="1114719" cy="477737"/>
      </dsp:txXfrm>
    </dsp:sp>
    <dsp:sp modelId="{25580D40-C134-4A40-869D-CBCF229783E4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Каковы основные риски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Интернет-коммуникации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подростков и молодежи?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4720" y="50903"/>
        <a:ext cx="7064351" cy="934038"/>
      </dsp:txXfrm>
    </dsp:sp>
    <dsp:sp modelId="{C184124A-70C5-4F7A-9E5C-C1F58A123FC8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1" y="1955850"/>
        <a:ext cx="1114719" cy="477737"/>
      </dsp:txXfrm>
    </dsp:sp>
    <dsp:sp modelId="{17F29DFB-A120-4FC5-A862-64D0B3852E4B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Каковы стратегии российских педагогов/преподавателей  в процессе сопровождения учеников?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4720" y="1449019"/>
        <a:ext cx="7064351" cy="934038"/>
      </dsp:txXfrm>
    </dsp:sp>
    <dsp:sp modelId="{19E8CB87-7FAD-4855-8B11-2CE44613A198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1" y="3353966"/>
        <a:ext cx="1114719" cy="477737"/>
      </dsp:txXfrm>
    </dsp:sp>
    <dsp:sp modelId="{5D1E281E-4BD9-47DE-8CC8-FA6DA8216333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Каковы возможные педагогические методы в процессе преодоления 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Интернет-рисков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 подростков и молодежи?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14720" y="2847135"/>
        <a:ext cx="7064351" cy="934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AEF9-F726-4CF4-9D0A-1C12B4AC8795}">
      <dsp:nvSpPr>
        <dsp:cNvPr id="0" name=""/>
        <dsp:cNvSpPr/>
      </dsp:nvSpPr>
      <dsp:spPr>
        <a:xfrm>
          <a:off x="1727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Фокус-группы</a:t>
          </a:r>
          <a:r>
            <a:rPr lang="ru-RU" sz="1800" kern="1200" dirty="0" smtClean="0"/>
            <a:t> (10 групп по 10-15 педагогов/вожатых во всех Федеральных округах)</a:t>
          </a:r>
          <a:endParaRPr lang="ru-RU" sz="1800" kern="1200" dirty="0"/>
        </a:p>
      </dsp:txBody>
      <dsp:txXfrm>
        <a:off x="1727" y="1755774"/>
        <a:ext cx="2688282" cy="1755774"/>
      </dsp:txXfrm>
    </dsp:sp>
    <dsp:sp modelId="{0F39B5BF-76A7-447A-8D8C-1076987EDA4C}">
      <dsp:nvSpPr>
        <dsp:cNvPr id="0" name=""/>
        <dsp:cNvSpPr/>
      </dsp:nvSpPr>
      <dsp:spPr>
        <a:xfrm>
          <a:off x="615027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B7193-86AD-4E71-9F97-F33927DB5F52}">
      <dsp:nvSpPr>
        <dsp:cNvPr id="0" name=""/>
        <dsp:cNvSpPr/>
      </dsp:nvSpPr>
      <dsp:spPr>
        <a:xfrm>
          <a:off x="2770658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Экспертное интервью (120 экспертов из всех Федеральных округов)  </a:t>
          </a:r>
          <a:endParaRPr lang="ru-RU" sz="1800" kern="1200" dirty="0"/>
        </a:p>
      </dsp:txBody>
      <dsp:txXfrm>
        <a:off x="2770658" y="1755774"/>
        <a:ext cx="2688282" cy="1755774"/>
      </dsp:txXfrm>
    </dsp:sp>
    <dsp:sp modelId="{D55D4B2A-2AA0-4EA6-9882-853482160A34}">
      <dsp:nvSpPr>
        <dsp:cNvPr id="0" name=""/>
        <dsp:cNvSpPr/>
      </dsp:nvSpPr>
      <dsp:spPr>
        <a:xfrm>
          <a:off x="3383958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275A3-EE4A-4A35-9E74-A966AD6CD345}">
      <dsp:nvSpPr>
        <dsp:cNvPr id="0" name=""/>
        <dsp:cNvSpPr/>
      </dsp:nvSpPr>
      <dsp:spPr>
        <a:xfrm>
          <a:off x="5539589" y="0"/>
          <a:ext cx="2688282" cy="43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Social Media Analytics (</a:t>
          </a:r>
          <a:r>
            <a:rPr lang="ru-RU" sz="1800" kern="1200" dirty="0" smtClean="0"/>
            <a:t>выгрузка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r>
            <a:rPr lang="ru-RU" sz="1800" kern="1200" dirty="0" smtClean="0"/>
            <a:t> </a:t>
          </a:r>
          <a:r>
            <a:rPr lang="en-US" sz="1800" kern="1200" dirty="0" smtClean="0"/>
            <a:t>500</a:t>
          </a:r>
          <a:r>
            <a:rPr lang="ru-RU" sz="1800" kern="1200" dirty="0" smtClean="0"/>
            <a:t> 000</a:t>
          </a:r>
          <a:r>
            <a:rPr lang="en-US" sz="1800" kern="1200" dirty="0" smtClean="0"/>
            <a:t> </a:t>
          </a:r>
          <a:r>
            <a:rPr lang="ru-RU" sz="1800" kern="1200" dirty="0" smtClean="0"/>
            <a:t>сообщений социальных </a:t>
          </a:r>
          <a:r>
            <a:rPr lang="ru-RU" sz="1800" kern="1200" dirty="0" err="1" smtClean="0"/>
            <a:t>медиа</a:t>
          </a:r>
          <a:r>
            <a:rPr lang="ru-RU" sz="1800" kern="1200" dirty="0" smtClean="0"/>
            <a:t> с применением </a:t>
          </a:r>
          <a:r>
            <a:rPr lang="en-US" sz="1800" kern="1200" dirty="0" err="1" smtClean="0"/>
            <a:t>IQBuzz</a:t>
          </a:r>
          <a:r>
            <a:rPr lang="en-US" sz="1800" kern="1200" dirty="0" smtClean="0"/>
            <a:t>)</a:t>
          </a:r>
          <a:endParaRPr lang="ru-RU" sz="1800" kern="1200" dirty="0"/>
        </a:p>
      </dsp:txBody>
      <dsp:txXfrm>
        <a:off x="5539589" y="1755774"/>
        <a:ext cx="2688282" cy="1755774"/>
      </dsp:txXfrm>
    </dsp:sp>
    <dsp:sp modelId="{13EE1CE0-CFD3-4A93-A905-06EB400750F8}">
      <dsp:nvSpPr>
        <dsp:cNvPr id="0" name=""/>
        <dsp:cNvSpPr/>
      </dsp:nvSpPr>
      <dsp:spPr>
        <a:xfrm>
          <a:off x="6152889" y="263366"/>
          <a:ext cx="1461682" cy="1461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5B843-B65E-4D5E-8F02-E44DE3C31E10}">
      <dsp:nvSpPr>
        <dsp:cNvPr id="0" name=""/>
        <dsp:cNvSpPr/>
      </dsp:nvSpPr>
      <dsp:spPr>
        <a:xfrm>
          <a:off x="329183" y="3511549"/>
          <a:ext cx="7571232" cy="6584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FC3C8-4947-48AF-B9EE-253920979DC7}">
      <dsp:nvSpPr>
        <dsp:cNvPr id="0" name=""/>
        <dsp:cNvSpPr/>
      </dsp:nvSpPr>
      <dsp:spPr>
        <a:xfrm>
          <a:off x="0" y="64479"/>
          <a:ext cx="8229600" cy="13213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Интернет-риски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школьников (результаты научного поиска)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505" y="128984"/>
        <a:ext cx="8100590" cy="1192387"/>
      </dsp:txXfrm>
    </dsp:sp>
    <dsp:sp modelId="{B50DA331-8575-4540-A1E1-294183D1C631}">
      <dsp:nvSpPr>
        <dsp:cNvPr id="0" name=""/>
        <dsp:cNvSpPr/>
      </dsp:nvSpPr>
      <dsp:spPr>
        <a:xfrm>
          <a:off x="0" y="1423316"/>
          <a:ext cx="8229600" cy="724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Травля, суицидальное поведение, экстремизм, национализм, привязывание к лидерам общественного мнения, </a:t>
          </a:r>
          <a:r>
            <a:rPr lang="ru-RU" sz="1300" kern="1200" dirty="0" err="1" smtClean="0"/>
            <a:t>мобилизацияя</a:t>
          </a:r>
          <a:r>
            <a:rPr lang="ru-RU" sz="1300" kern="1200" dirty="0" smtClean="0"/>
            <a:t> к несанкционированному протестному поведению,  </a:t>
          </a:r>
          <a:r>
            <a:rPr lang="ru-RU" sz="1300" kern="1200" dirty="0" err="1" smtClean="0"/>
            <a:t>геймификация</a:t>
          </a:r>
          <a:r>
            <a:rPr lang="ru-RU" sz="1300" kern="1200" dirty="0" smtClean="0"/>
            <a:t>. </a:t>
          </a:r>
          <a:r>
            <a:rPr lang="ru-RU" sz="1300" kern="1200" dirty="0" err="1" smtClean="0"/>
            <a:t>секстинг</a:t>
          </a:r>
          <a:r>
            <a:rPr lang="ru-RU" sz="1300" kern="1200" dirty="0" smtClean="0"/>
            <a:t>, вирусные атаки, незащищенность персональных данных и личных фото   </a:t>
          </a:r>
          <a:endParaRPr lang="ru-RU" sz="1300" kern="1200" dirty="0"/>
        </a:p>
      </dsp:txBody>
      <dsp:txXfrm>
        <a:off x="35384" y="1458700"/>
        <a:ext cx="8158832" cy="654083"/>
      </dsp:txXfrm>
    </dsp:sp>
    <dsp:sp modelId="{B4B9EA4C-91CB-48FC-B52C-15B1885BB1EA}">
      <dsp:nvSpPr>
        <dsp:cNvPr id="0" name=""/>
        <dsp:cNvSpPr/>
      </dsp:nvSpPr>
      <dsp:spPr>
        <a:xfrm>
          <a:off x="0" y="2185607"/>
          <a:ext cx="8229600" cy="13770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Интернет-риск (с точки зрения педагогов, вожатых)</a:t>
          </a:r>
        </a:p>
      </dsp:txBody>
      <dsp:txXfrm>
        <a:off x="67222" y="2252829"/>
        <a:ext cx="8095156" cy="1242614"/>
      </dsp:txXfrm>
    </dsp:sp>
    <dsp:sp modelId="{4C3EA0BF-5891-473B-86B5-ED39901E3E84}">
      <dsp:nvSpPr>
        <dsp:cNvPr id="0" name=""/>
        <dsp:cNvSpPr/>
      </dsp:nvSpPr>
      <dsp:spPr>
        <a:xfrm>
          <a:off x="0" y="3600106"/>
          <a:ext cx="8229600" cy="7248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Шантаж, </a:t>
          </a:r>
          <a:r>
            <a:rPr lang="ru-RU" sz="1300" kern="1200" dirty="0" err="1" smtClean="0"/>
            <a:t>фишинг</a:t>
          </a:r>
          <a:r>
            <a:rPr lang="ru-RU" sz="1300" kern="1200" dirty="0" smtClean="0"/>
            <a:t>, суицидальное поведение, зависимость от </a:t>
          </a:r>
          <a:r>
            <a:rPr lang="ru-RU" sz="1300" kern="1200" dirty="0" err="1" smtClean="0"/>
            <a:t>гаджетов</a:t>
          </a:r>
          <a:r>
            <a:rPr lang="ru-RU" sz="1300" kern="1200" dirty="0" smtClean="0"/>
            <a:t>,  ненормативная лексика, детская порнография.</a:t>
          </a:r>
          <a:endParaRPr lang="ru-RU" sz="1300" kern="1200" dirty="0"/>
        </a:p>
      </dsp:txBody>
      <dsp:txXfrm>
        <a:off x="35384" y="3635490"/>
        <a:ext cx="8158832" cy="65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F0F9A1-8C74-42AE-AF31-91C88279A107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25A24C-2591-4C44-9900-EC53ACB93B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РИСКИ </a:t>
            </a: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ИНТЕРНЕТ-КОММУНИКАЦИИ ПОДРОСТКОВ И МОЛОДЕЖИ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: ЦИФРОВАЯ НАВИГАЦИЯ ДЛЯ ПЕДАГОГОВ И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437112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октор политических наук 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Елена Викторовна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Бродовская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Доктор социологических наук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Анна Юрьевна Домбровская</a:t>
            </a: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Shape 37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627784" cy="19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социально-медийного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потока, отражающего цифровые следы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скулшутинга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9;p17"/>
          <p:cNvPicPr preferRelativeResize="0"/>
          <p:nvPr/>
        </p:nvPicPr>
        <p:blipFill rotWithShape="1">
          <a:blip r:embed="rId2" cstate="print">
            <a:alphaModFix/>
          </a:blip>
          <a:srcRect l="36836" t="3301" r="-21460" b="3968"/>
          <a:stretch/>
        </p:blipFill>
        <p:spPr>
          <a:xfrm>
            <a:off x="611560" y="1988840"/>
            <a:ext cx="8208912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531" y="590586"/>
            <a:ext cx="467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Интернет-коммуникации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циальныйКомпьютинг\Downloads\kisspng-cartoon-child-vector-cartoon-boy-learning-5aa1576bd08817.78794553152052311585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558" y="3233530"/>
            <a:ext cx="2822989" cy="2822989"/>
          </a:xfrm>
          <a:prstGeom prst="rect">
            <a:avLst/>
          </a:prstGeom>
          <a:noFill/>
        </p:spPr>
      </p:pic>
      <p:sp>
        <p:nvSpPr>
          <p:cNvPr id="27" name="Стрелка вниз 26"/>
          <p:cNvSpPr/>
          <p:nvPr/>
        </p:nvSpPr>
        <p:spPr>
          <a:xfrm rot="17544641">
            <a:off x="1315259" y="1458233"/>
            <a:ext cx="1397823" cy="3390814"/>
          </a:xfrm>
          <a:prstGeom prst="downArrow">
            <a:avLst>
              <a:gd name="adj1" fmla="val 82869"/>
              <a:gd name="adj2" fmla="val 28502"/>
            </a:avLst>
          </a:prstGeom>
          <a:solidFill>
            <a:srgbClr val="14647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третий представитель поколения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хотя бы раз столкнулся с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кибербуллингом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/травлей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5120871">
            <a:off x="1301733" y="3749047"/>
            <a:ext cx="1397823" cy="3390814"/>
          </a:xfrm>
          <a:prstGeom prst="downArrow">
            <a:avLst>
              <a:gd name="adj1" fmla="val 82869"/>
              <a:gd name="adj2" fmla="val 28502"/>
            </a:avLst>
          </a:prstGeom>
          <a:solidFill>
            <a:srgbClr val="14647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третий представитель поколения Z обнаруживал экстремистские материалы в цифровой среде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4153143">
            <a:off x="6297178" y="1322062"/>
            <a:ext cx="1397823" cy="3422783"/>
          </a:xfrm>
          <a:prstGeom prst="downArrow">
            <a:avLst>
              <a:gd name="adj1" fmla="val 82869"/>
              <a:gd name="adj2" fmla="val 28502"/>
            </a:avLst>
          </a:prstGeom>
          <a:solidFill>
            <a:srgbClr val="14647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Абсолютное большинство подвергались вирусной атаке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6326047">
            <a:off x="6597296" y="3389786"/>
            <a:ext cx="1397823" cy="3422783"/>
          </a:xfrm>
          <a:prstGeom prst="downArrow">
            <a:avLst>
              <a:gd name="adj1" fmla="val 82869"/>
              <a:gd name="adj2" fmla="val 28502"/>
            </a:avLst>
          </a:prstGeom>
          <a:solidFill>
            <a:srgbClr val="14647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второй представитель поколения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подвергался посягательствам на личную неприкосновенность в цифровой среде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2464905" y="1338469"/>
            <a:ext cx="3922643" cy="1591211"/>
          </a:xfrm>
          <a:prstGeom prst="downArrow">
            <a:avLst>
              <a:gd name="adj1" fmla="val 82869"/>
              <a:gd name="adj2" fmla="val 28502"/>
            </a:avLst>
          </a:prstGeom>
          <a:solidFill>
            <a:srgbClr val="14647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Абсолютное большинство считают проблемой масштаб распространения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фейковой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информации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624" y="6132777"/>
            <a:ext cx="3008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сероссийский опрос, август-сентябрь 2018 г., </a:t>
            </a: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репрезентативная выборка 1500 респондентов в возрасте 15-24 лет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531" y="590586"/>
            <a:ext cx="500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на один с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Интернет-рисками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17" y="1317386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Несмотря на рискогенность Интернет-коммуникации 25 % представителей поколения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Z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не знает, что предпринять и ничего не предпринимает в ситуации столкновения с риском в цифровой среде. В борьбе с рисками Интернет-коммуникации в предпоследнюю очередь представители поколения Z обращаются за помощью к родителям, в самую последнюю очередь - к учителям школ и преподавателям </a:t>
            </a:r>
            <a:r>
              <a:rPr 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ссузов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/вузов.</a:t>
            </a:r>
          </a:p>
        </p:txBody>
      </p:sp>
      <p:pic>
        <p:nvPicPr>
          <p:cNvPr id="5122" name="Picture 2" descr="C:\Users\СоциальныйКомпьютинг\Downloads\kisspng-knight-free-content-clip-art-school-uniform-clipart-5a8af8acca3a69.67074015151905706882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138" y="4399722"/>
            <a:ext cx="1687628" cy="1848472"/>
          </a:xfrm>
          <a:prstGeom prst="rect">
            <a:avLst/>
          </a:prstGeom>
          <a:noFill/>
        </p:spPr>
      </p:pic>
      <p:pic>
        <p:nvPicPr>
          <p:cNvPr id="5123" name="Picture 3" descr="C:\Users\СоциальныйКомпьютинг\Downloads\Caspi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68712">
            <a:off x="5679184" y="4273356"/>
            <a:ext cx="1704678" cy="1975132"/>
          </a:xfrm>
          <a:prstGeom prst="rect">
            <a:avLst/>
          </a:prstGeom>
          <a:noFill/>
        </p:spPr>
      </p:pic>
      <p:pic>
        <p:nvPicPr>
          <p:cNvPr id="5124" name="Picture 4" descr="C:\Users\СоциальныйКомпьютинг\Downloads\B_Vengefly_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019" y="3299791"/>
            <a:ext cx="1168343" cy="1140239"/>
          </a:xfrm>
          <a:prstGeom prst="rect">
            <a:avLst/>
          </a:prstGeom>
          <a:noFill/>
        </p:spPr>
      </p:pic>
      <p:pic>
        <p:nvPicPr>
          <p:cNvPr id="5125" name="Picture 5" descr="C:\Users\СоциальныйКомпьютинг\Downloads\Hundred-Nail-Warri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54771">
            <a:off x="1069803" y="4382717"/>
            <a:ext cx="1787720" cy="1941502"/>
          </a:xfrm>
          <a:prstGeom prst="rect">
            <a:avLst/>
          </a:prstGeom>
          <a:noFill/>
        </p:spPr>
      </p:pic>
      <p:pic>
        <p:nvPicPr>
          <p:cNvPr id="13" name="Picture 4" descr="C:\Users\СоциальныйКомпьютинг\Downloads\B_Vengefly_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53353" y="3253408"/>
            <a:ext cx="1086195" cy="1140239"/>
          </a:xfrm>
          <a:prstGeom prst="rect">
            <a:avLst/>
          </a:prstGeom>
          <a:noFill/>
        </p:spPr>
      </p:pic>
      <p:pic>
        <p:nvPicPr>
          <p:cNvPr id="14" name="Picture 4" descr="C:\Users\СоциальныйКомпьютинг\Downloads\B_Vengefly_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86420">
            <a:off x="3655933" y="2961861"/>
            <a:ext cx="1168343" cy="11402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35624" y="6132777"/>
            <a:ext cx="3008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сероссийский опрос, август-сентябрь 2018 г., </a:t>
            </a: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репрезентативная выборка 1500 респондентов в возрасте 15-24 лет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Травля/</a:t>
            </a:r>
            <a:r>
              <a:rPr lang="ru-RU" dirty="0" err="1" smtClean="0"/>
              <a:t>эксклюзия</a:t>
            </a:r>
            <a:r>
              <a:rPr lang="ru-RU" dirty="0" smtClean="0"/>
              <a:t> в Интернет-пространстве</a:t>
            </a:r>
            <a:endParaRPr lang="ru-RU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05678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Травля/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эксклюзия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Интернет - пространстве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Цифровые маркеры</a:t>
            </a:r>
          </a:p>
          <a:p>
            <a:r>
              <a:rPr lang="ru-RU" dirty="0" smtClean="0"/>
              <a:t>незначительное число друзей в социальных сетях;</a:t>
            </a:r>
          </a:p>
          <a:p>
            <a:r>
              <a:rPr lang="ru-RU" dirty="0" smtClean="0"/>
              <a:t>Интернет - </a:t>
            </a:r>
            <a:r>
              <a:rPr lang="ru-RU" dirty="0" err="1" smtClean="0"/>
              <a:t>контент</a:t>
            </a:r>
            <a:r>
              <a:rPr lang="ru-RU" dirty="0" smtClean="0"/>
              <a:t> дискриминационного характера на страницах друзей;</a:t>
            </a:r>
          </a:p>
          <a:p>
            <a:r>
              <a:rPr lang="ru-RU" dirty="0" smtClean="0"/>
              <a:t>превалирование негативных комментариев в отношении размещаемой информации;</a:t>
            </a:r>
          </a:p>
          <a:p>
            <a:r>
              <a:rPr lang="ru-RU" dirty="0" smtClean="0"/>
              <a:t>при обсуждении событий/действий - переход на оценку личности;</a:t>
            </a:r>
          </a:p>
          <a:p>
            <a:r>
              <a:rPr lang="ru-RU" dirty="0" smtClean="0"/>
              <a:t>навешивание ярлыков и использование оскорблений;</a:t>
            </a:r>
          </a:p>
          <a:p>
            <a:r>
              <a:rPr lang="ru-RU" dirty="0" smtClean="0"/>
              <a:t> обесценивание личности/её редуцирование до какого-либо недостатка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Противодействие педагогов/вожатых травле/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эксклюзии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Интернет - пространстве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присутствие в глобальной сети;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аккаунтов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подростка и ближайшего окружения;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культуры принятия себя и своей индивидуальности;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"социальное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продюссирование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и навигация в поиске дружественных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онлайн-сообществ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Подталкивание к суицидальному поведению в Интернет - пространстве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Подталкивание к суицидальному поведению: цифровые маркеры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интенсивная и длительная травля/</a:t>
            </a:r>
            <a:r>
              <a:rPr lang="ru-RU" dirty="0" err="1" smtClean="0"/>
              <a:t>эксклюзия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вовлечение в сообщества, преподносящие суицид как форму игры/</a:t>
            </a:r>
            <a:r>
              <a:rPr lang="ru-RU" dirty="0" err="1" smtClean="0"/>
              <a:t>квеста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вовлечение в сообщества,  преподносящие суицид как свободу/взрослость/избранность;</a:t>
            </a:r>
          </a:p>
          <a:p>
            <a:r>
              <a:rPr lang="ru-RU" dirty="0" smtClean="0"/>
              <a:t>размещение </a:t>
            </a:r>
            <a:r>
              <a:rPr lang="ru-RU" dirty="0" err="1" smtClean="0"/>
              <a:t>контента</a:t>
            </a:r>
            <a:r>
              <a:rPr lang="ru-RU" dirty="0" smtClean="0"/>
              <a:t> данной направленности в своих </a:t>
            </a:r>
            <a:r>
              <a:rPr lang="ru-RU" dirty="0" err="1" smtClean="0"/>
              <a:t>аккаунтах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Противодействие учителей/вожатых подталкиванию к суицидальному поведению в Интернет - пространстве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прямое и незамедлительное обозначение своего присутствия в Интернет – пространстве;</a:t>
            </a:r>
          </a:p>
          <a:p>
            <a:r>
              <a:rPr lang="ru-RU" dirty="0" smtClean="0"/>
              <a:t> оперативное обращение к менеджменту электронного ресурса;</a:t>
            </a:r>
          </a:p>
          <a:p>
            <a:r>
              <a:rPr lang="ru-RU" dirty="0" smtClean="0"/>
              <a:t> оперативное обращение в правоохранительные </a:t>
            </a:r>
            <a:r>
              <a:rPr lang="ru-RU" dirty="0" smtClean="0"/>
              <a:t>органы;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создание группы поддержки/оповещение друзей</a:t>
            </a:r>
            <a:r>
              <a:rPr lang="ru-RU" dirty="0" smtClean="0"/>
              <a:t>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родственников, ближайшего окружения о данном риске;</a:t>
            </a:r>
          </a:p>
          <a:p>
            <a:r>
              <a:rPr lang="ru-RU" dirty="0" smtClean="0"/>
              <a:t>профессиональное психологическое сопровождение ;</a:t>
            </a:r>
          </a:p>
          <a:p>
            <a:r>
              <a:rPr lang="ru-RU" dirty="0" smtClean="0"/>
              <a:t>переключение активности (после преодоления кризиса) на игровые </a:t>
            </a:r>
            <a:r>
              <a:rPr lang="ru-RU" dirty="0" smtClean="0"/>
              <a:t>виды </a:t>
            </a:r>
            <a:r>
              <a:rPr lang="ru-RU" dirty="0" smtClean="0"/>
              <a:t>деятельности (спорт, туризм, </a:t>
            </a:r>
            <a:r>
              <a:rPr lang="ru-RU" dirty="0" err="1" smtClean="0"/>
              <a:t>квесты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Вовлечение в экстремистскую деятельность / формирование националистических настроений в Интернет - пространстве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Исследовательские вопросы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Вовлечение в экстремистскую деятельность в Интернет - пространстве: цифровые маркеры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размещение </a:t>
            </a:r>
            <a:r>
              <a:rPr lang="ru-RU" dirty="0" err="1" smtClean="0"/>
              <a:t>контента</a:t>
            </a:r>
            <a:r>
              <a:rPr lang="ru-RU" dirty="0" smtClean="0"/>
              <a:t>,  дискриминирующего   людей/</a:t>
            </a:r>
          </a:p>
          <a:p>
            <a:pPr>
              <a:buNone/>
            </a:pPr>
            <a:r>
              <a:rPr lang="ru-RU" dirty="0" smtClean="0"/>
              <a:t>    группы/народы  исходя из их этнической и религиозной принадлежности;</a:t>
            </a:r>
          </a:p>
          <a:p>
            <a:r>
              <a:rPr lang="ru-RU" dirty="0" smtClean="0"/>
              <a:t>наличие подписок на </a:t>
            </a:r>
            <a:r>
              <a:rPr lang="ru-RU" dirty="0" smtClean="0"/>
              <a:t>онлайн-сообщества, распространяющие </a:t>
            </a:r>
            <a:r>
              <a:rPr lang="ru-RU" dirty="0" smtClean="0"/>
              <a:t>такой контент;</a:t>
            </a:r>
          </a:p>
          <a:p>
            <a:r>
              <a:rPr lang="ru-RU" dirty="0" smtClean="0"/>
              <a:t>интенсивная поддержка данного </a:t>
            </a:r>
            <a:r>
              <a:rPr lang="ru-RU" dirty="0" err="1" smtClean="0"/>
              <a:t>контента</a:t>
            </a:r>
            <a:r>
              <a:rPr lang="ru-RU" dirty="0" smtClean="0"/>
              <a:t> посредством «</a:t>
            </a:r>
            <a:r>
              <a:rPr lang="ru-RU" dirty="0" err="1" smtClean="0"/>
              <a:t>лайков</a:t>
            </a:r>
            <a:r>
              <a:rPr lang="ru-RU" dirty="0" smtClean="0"/>
              <a:t>», </a:t>
            </a:r>
            <a:r>
              <a:rPr lang="ru-RU" dirty="0" err="1" smtClean="0"/>
              <a:t>перепостов</a:t>
            </a:r>
            <a:r>
              <a:rPr lang="ru-RU" dirty="0" smtClean="0"/>
              <a:t>, </a:t>
            </a:r>
            <a:r>
              <a:rPr lang="ru-RU" dirty="0" err="1" smtClean="0"/>
              <a:t>ретвитов</a:t>
            </a:r>
            <a:r>
              <a:rPr lang="ru-RU" dirty="0" smtClean="0"/>
              <a:t> и т. д.;</a:t>
            </a:r>
          </a:p>
          <a:p>
            <a:r>
              <a:rPr lang="ru-RU" dirty="0" smtClean="0"/>
              <a:t> сознание «осажденных в крепости»;</a:t>
            </a:r>
          </a:p>
          <a:p>
            <a:r>
              <a:rPr lang="ru-RU" dirty="0" smtClean="0"/>
              <a:t>перенос качеств одной личности на группу/народ/нацию;</a:t>
            </a:r>
          </a:p>
          <a:p>
            <a:r>
              <a:rPr lang="ru-RU" dirty="0" smtClean="0"/>
              <a:t>наличие друзей, разделяющих данные взгляды;</a:t>
            </a:r>
          </a:p>
          <a:p>
            <a:r>
              <a:rPr lang="ru-RU" dirty="0" smtClean="0"/>
              <a:t>инструктивный характер данного </a:t>
            </a:r>
            <a:r>
              <a:rPr lang="ru-RU" dirty="0" err="1" smtClean="0"/>
              <a:t>контента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Противодействие учителей/вожатых вовлечению в экстремистскую деятельность /формированию националистических настроений в Интернет - пространстве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личный пример;</a:t>
            </a:r>
          </a:p>
          <a:p>
            <a:r>
              <a:rPr lang="ru-RU" dirty="0" smtClean="0"/>
              <a:t>избегание бытовых форм национализма;</a:t>
            </a:r>
          </a:p>
          <a:p>
            <a:r>
              <a:rPr lang="ru-RU" dirty="0" smtClean="0"/>
              <a:t>формирование правовой культуры;</a:t>
            </a:r>
          </a:p>
          <a:p>
            <a:r>
              <a:rPr lang="ru-RU" dirty="0" smtClean="0"/>
              <a:t>формирование установки, согласно которой ценность личности </a:t>
            </a:r>
            <a:r>
              <a:rPr lang="ru-RU" smtClean="0"/>
              <a:t>не определяется исключительно </a:t>
            </a:r>
            <a:r>
              <a:rPr lang="ru-RU" dirty="0" smtClean="0"/>
              <a:t>национальной или религиозной принадлежностью;</a:t>
            </a:r>
          </a:p>
          <a:p>
            <a:r>
              <a:rPr lang="ru-RU" dirty="0" smtClean="0"/>
              <a:t> формирование представлений о том, что любовь к своему народу не означает отрицания ценности других народов.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Зависимость от лидеров общественного мнения: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аккаунта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467600" cy="43841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Зависимость от лидеров общественного мнения: цифровые маркеры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взрывной/искусственный рост количества подписчиков;</a:t>
            </a:r>
          </a:p>
          <a:p>
            <a:r>
              <a:rPr lang="ru-RU" dirty="0" err="1" smtClean="0"/>
              <a:t>легендирование</a:t>
            </a:r>
            <a:r>
              <a:rPr lang="ru-RU" dirty="0" smtClean="0"/>
              <a:t> источников информации</a:t>
            </a:r>
            <a:br>
              <a:rPr lang="ru-RU" dirty="0" smtClean="0"/>
            </a:br>
            <a:r>
              <a:rPr lang="ru-RU" dirty="0" smtClean="0"/>
              <a:t>- демонстрация экспертного знания;</a:t>
            </a:r>
          </a:p>
          <a:p>
            <a:r>
              <a:rPr lang="ru-RU" dirty="0" smtClean="0"/>
              <a:t> посты предсказательной направленности;</a:t>
            </a:r>
          </a:p>
          <a:p>
            <a:r>
              <a:rPr lang="ru-RU" dirty="0" smtClean="0"/>
              <a:t> вопросно-ответная форма наполнения пространства коммуникации;</a:t>
            </a:r>
          </a:p>
          <a:p>
            <a:r>
              <a:rPr lang="ru-RU" dirty="0" smtClean="0"/>
              <a:t>тоталитарный характер коммуникации.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Противодействие учителей/вожатых формированию зависимости от лидеров общественного мнения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апеллирование к необходимости иметь свое мнение;</a:t>
            </a:r>
          </a:p>
          <a:p>
            <a:r>
              <a:rPr lang="ru-RU" dirty="0" smtClean="0"/>
              <a:t>  стимулирование развития критического мышления;</a:t>
            </a:r>
          </a:p>
          <a:p>
            <a:r>
              <a:rPr lang="ru-RU" dirty="0" smtClean="0"/>
              <a:t> предложение альтернатив и переключение внимания;</a:t>
            </a:r>
          </a:p>
          <a:p>
            <a:r>
              <a:rPr lang="ru-RU" dirty="0" smtClean="0"/>
              <a:t> помощь в рефлексии данного </a:t>
            </a:r>
            <a:r>
              <a:rPr lang="ru-RU" dirty="0" err="1" smtClean="0"/>
              <a:t>контента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обсуждение технологий манипулирования сознанием.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Мобилизация несанкционированного протестного поведения в Интернет - пространстве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6" name="Picture 8" descr="https://pbs.twimg.com/media/C8ZxAE_XUAQUJ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1916832"/>
            <a:ext cx="4356992" cy="3672408"/>
          </a:xfrm>
          <a:prstGeom prst="rect">
            <a:avLst/>
          </a:prstGeom>
          <a:noFill/>
        </p:spPr>
      </p:pic>
      <p:pic>
        <p:nvPicPr>
          <p:cNvPr id="58378" name="Picture 10" descr="https://www.niann.ru/_data/objects/0050/4792/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96606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Мобилизация несанкционированного протестного поведения: цифровые маркеры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создание активно-нигилистических информационных потоков;</a:t>
            </a:r>
          </a:p>
          <a:p>
            <a:r>
              <a:rPr lang="ru-RU" sz="2800" dirty="0" smtClean="0"/>
              <a:t> формирование сети </a:t>
            </a:r>
            <a:r>
              <a:rPr lang="ru-RU" sz="2800" dirty="0" err="1" smtClean="0"/>
              <a:t>онлайн-сообществ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продвижение лидеров общественного мнения;</a:t>
            </a:r>
          </a:p>
          <a:p>
            <a:r>
              <a:rPr lang="ru-RU" sz="2800" dirty="0" smtClean="0"/>
              <a:t> использование символов, направленных на эскалацию истории;</a:t>
            </a:r>
          </a:p>
          <a:p>
            <a:r>
              <a:rPr lang="ru-RU" sz="2800" dirty="0" smtClean="0"/>
              <a:t> разработка символики и применение метафор протеста; </a:t>
            </a:r>
          </a:p>
          <a:p>
            <a:r>
              <a:rPr lang="ru-RU" sz="2800" dirty="0" smtClean="0"/>
              <a:t> применение приемов визуализации, связанных со </a:t>
            </a:r>
            <a:r>
              <a:rPr lang="ru-RU" sz="2800" dirty="0" err="1" smtClean="0"/>
              <a:t>стереотипизацией</a:t>
            </a:r>
            <a:r>
              <a:rPr lang="ru-RU" sz="2800" dirty="0" smtClean="0"/>
              <a:t> сознания.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Противодействие учителей/вожатых вовлеченности школьников в несанкционированный политический протест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обсуждать технологии манипулирования;</a:t>
            </a:r>
          </a:p>
          <a:p>
            <a:r>
              <a:rPr lang="ru-RU" dirty="0" smtClean="0"/>
              <a:t> формировать правовую культуру;</a:t>
            </a:r>
          </a:p>
          <a:p>
            <a:r>
              <a:rPr lang="ru-RU" dirty="0" smtClean="0"/>
              <a:t> подавать пример конвенциональной гражданской и политической активности;</a:t>
            </a:r>
          </a:p>
          <a:p>
            <a:r>
              <a:rPr lang="ru-RU" dirty="0" smtClean="0"/>
              <a:t> переориентировать на конструктивную </a:t>
            </a:r>
            <a:r>
              <a:rPr lang="ru-RU" dirty="0" smtClean="0"/>
              <a:t>социально ориентированную </a:t>
            </a:r>
            <a:r>
              <a:rPr lang="ru-RU" dirty="0" smtClean="0"/>
              <a:t>деятельность (волонтеры, вожатые, школьное самоуправление);</a:t>
            </a:r>
          </a:p>
          <a:p>
            <a:r>
              <a:rPr lang="ru-RU" dirty="0" smtClean="0"/>
              <a:t> формирование установок конструктивной и позитивной деятельности/ культуры прагматизма.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Пример сообщества.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77" y="2492896"/>
            <a:ext cx="426132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http://s3.thingpic.com/images/f4/KwTkfkFo2ijBLhohRvTvj4n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439248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цифровые маркеры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выключенность</a:t>
            </a:r>
            <a:r>
              <a:rPr lang="ru-RU" dirty="0" smtClean="0"/>
              <a:t> из реальных социальных связей;</a:t>
            </a:r>
          </a:p>
          <a:p>
            <a:r>
              <a:rPr lang="ru-RU" dirty="0" smtClean="0"/>
              <a:t>снижение успеваемости;</a:t>
            </a:r>
          </a:p>
          <a:p>
            <a:r>
              <a:rPr lang="ru-RU" dirty="0" smtClean="0"/>
              <a:t> отрыв от реальности;</a:t>
            </a:r>
          </a:p>
          <a:p>
            <a:r>
              <a:rPr lang="ru-RU" dirty="0" smtClean="0"/>
              <a:t> зависимость от Интернета;</a:t>
            </a:r>
          </a:p>
          <a:p>
            <a:r>
              <a:rPr lang="ru-RU" dirty="0" smtClean="0"/>
              <a:t> погруженность в </a:t>
            </a:r>
            <a:r>
              <a:rPr lang="ru-RU" dirty="0" err="1" smtClean="0"/>
              <a:t>контент</a:t>
            </a:r>
            <a:r>
              <a:rPr lang="ru-RU" dirty="0" smtClean="0"/>
              <a:t>/</a:t>
            </a:r>
            <a:r>
              <a:rPr lang="ru-RU" dirty="0" err="1" smtClean="0"/>
              <a:t>онлайн</a:t>
            </a:r>
            <a:r>
              <a:rPr lang="ru-RU" dirty="0" smtClean="0"/>
              <a:t> - сообщества данного типа.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Дизайн исследования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Противодействие родителей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онлайн-геймификации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Профилактика;</a:t>
            </a:r>
          </a:p>
          <a:p>
            <a:r>
              <a:rPr lang="ru-RU" dirty="0" smtClean="0"/>
              <a:t>Интернет – </a:t>
            </a:r>
            <a:r>
              <a:rPr lang="ru-RU" dirty="0" err="1" smtClean="0"/>
              <a:t>детокс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Киберспорт</a:t>
            </a:r>
            <a:r>
              <a:rPr lang="ru-RU" dirty="0" smtClean="0"/>
              <a:t> и иные альтернативы.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Вместо выводов: возможности учительской и вожатской  навигации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Образовательные платформы;</a:t>
            </a:r>
          </a:p>
          <a:p>
            <a:r>
              <a:rPr lang="ru-RU" dirty="0" smtClean="0"/>
              <a:t> Электронные библиотеки;</a:t>
            </a:r>
          </a:p>
          <a:p>
            <a:r>
              <a:rPr lang="ru-RU" dirty="0" smtClean="0"/>
              <a:t>Новостные ленты;</a:t>
            </a:r>
          </a:p>
          <a:p>
            <a:r>
              <a:rPr lang="ru-RU" dirty="0" smtClean="0"/>
              <a:t> Открытые базы данных;</a:t>
            </a:r>
          </a:p>
          <a:p>
            <a:r>
              <a:rPr lang="ru-RU" dirty="0" smtClean="0"/>
              <a:t>Официальные интернет – представительства;</a:t>
            </a:r>
          </a:p>
          <a:p>
            <a:r>
              <a:rPr lang="ru-RU" dirty="0" smtClean="0"/>
              <a:t>  Учебники и Образовательные продукты нового поколения;</a:t>
            </a:r>
          </a:p>
          <a:p>
            <a:r>
              <a:rPr lang="ru-RU" dirty="0" smtClean="0"/>
              <a:t>  «Учительские и родительские информационные потоки".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профильные публикации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Домбровская А.Ю., Синяков А.В.  Стратегии использования социальных сетей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// Мониторинг общественного мнения:  экономические и социальные. 2016. № 1 (131). С. 283-296.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Домбровская А.Ю., Иванов И.С.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стратегий онлайн-поведения российской Интернет-аудитории: результаты сравнительного кластерного анализа (2012-2014 гг.) //Мониторинг общественного мнения: экономические и социальные перемены.  2016. № 3 (133). С. 172-186.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Домбровская А.Ю. Социально-политические и ценностные профили российской молодежи - пользователей социальных сетей //Известия Тульского государственного университета. Гуманитарные науки. 2016. № 4. с. 3-13.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Домбровская А.Ю.,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Казаченко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С.А. Активное ядро пользователей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динамика характеристик стратегии Интернет-поведения //Известия Тульского государственного университета. Гуманитарные науки. 2015. № 3. с. 90-100.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Е.В., Синяков А.В., Иванов И.С. Влияние интернет-коммуникации на 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ценностных ориентаций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факторов интенсивности. В сборнике: Технологии информационного общества в науке, образовании и культуре: сборник научных статей. Труды XVII Всероссийской объединенной конференции «Интернет и современное общество» (IMS-2014). Санкт-Петербургский национальный исследовательский университет информационных технологий, механики, 2014. </a:t>
            </a:r>
            <a:r>
              <a:rPr lang="ru-RU" dirty="0" smtClean="0">
                <a:noFill/>
                <a:latin typeface="Times New Roman" pitchFamily="18" charset="0"/>
                <a:cs typeface="Times New Roman" pitchFamily="18" charset="0"/>
              </a:rPr>
              <a:t>и оптики; Библиотека Российской Академии наук. 2014. С. 118-123.</a:t>
            </a:r>
            <a:endParaRPr lang="ru-RU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114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brodovskaya@inbox.ru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Домбровская Анна Юрьевна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an-doc@yandex.ru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Карзубов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Дмитрий Николаевич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karzubovdn@gmail.com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Карзубов\Desktop\Снимок%20экрана%202017-04-28%20в%2020_57_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2565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27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Поколение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Z: 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они?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3.stockfresh.com/files/d/ddraw/m/28/4988591_stock-vector-enthusiast-boy-and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68" y="3140968"/>
            <a:ext cx="3986808" cy="3488457"/>
          </a:xfrm>
          <a:prstGeom prst="rect">
            <a:avLst/>
          </a:prstGeom>
          <a:noFill/>
        </p:spPr>
      </p:pic>
      <p:pic>
        <p:nvPicPr>
          <p:cNvPr id="2052" name="Picture 4" descr="http://dayswoman.ru/misc/i/gallery/15012/178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2998887" cy="313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Поколение Z: штрихи к портрету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- интенсивная вовлеченность в Интернет – коммуникацию;</a:t>
            </a:r>
            <a:br>
              <a:rPr lang="ru-RU" dirty="0" smtClean="0"/>
            </a:br>
            <a:r>
              <a:rPr lang="ru-RU" dirty="0" smtClean="0"/>
              <a:t>- наличие многочисленных </a:t>
            </a:r>
            <a:r>
              <a:rPr lang="ru-RU" dirty="0" err="1" smtClean="0"/>
              <a:t>аккаунтов</a:t>
            </a:r>
            <a:r>
              <a:rPr lang="ru-RU" dirty="0" smtClean="0"/>
              <a:t> в социальных сетях и </a:t>
            </a:r>
            <a:r>
              <a:rPr lang="ru-RU" dirty="0" err="1" smtClean="0"/>
              <a:t>микроблогах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dirty="0" smtClean="0"/>
              <a:t>- "клиповое сознание": ориентация на визуальную информацию; </a:t>
            </a:r>
            <a:br>
              <a:rPr lang="ru-RU" dirty="0" smtClean="0"/>
            </a:br>
            <a:r>
              <a:rPr lang="ru-RU" dirty="0" smtClean="0"/>
              <a:t>- использование Интернета как пространства для </a:t>
            </a:r>
            <a:r>
              <a:rPr lang="ru-RU" dirty="0" err="1" smtClean="0"/>
              <a:t>самопрезентации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влияние Интернета и мобильных технологий на систему идентичностей и самоидентификацию.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Поколение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России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35480"/>
            <a:ext cx="8003232" cy="557416"/>
          </a:xfrm>
        </p:spPr>
        <p:txBody>
          <a:bodyPr/>
          <a:lstStyle/>
          <a:p>
            <a:r>
              <a:rPr lang="ru-RU" dirty="0" smtClean="0"/>
              <a:t>99 % вовлеченных в Интернет - коммуникацию </a:t>
            </a:r>
            <a:endParaRPr lang="ru-RU" dirty="0"/>
          </a:p>
        </p:txBody>
      </p:sp>
      <p:pic>
        <p:nvPicPr>
          <p:cNvPr id="23554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Интернет-активность подростков в России: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поведения в социальных сетях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279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Сравнительные данные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Интернет-рисков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школьников, выделяемых в научных исследованиях и по результатам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фокус-групп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педагогами/вожатыми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Зараженность цифровой среды (по данным сервиса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Крибрум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987983"/>
              </p:ext>
            </p:extLst>
          </p:nvPr>
        </p:nvGraphicFramePr>
        <p:xfrm>
          <a:off x="457200" y="1935163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Деструктивная </a:t>
                      </a:r>
                      <a:r>
                        <a:rPr lang="ru-RU" dirty="0" smtClean="0"/>
                        <a:t>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число последователей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Подростки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А.У.Е. (тюремная</a:t>
                      </a:r>
                      <a:r>
                        <a:rPr lang="ru-RU" baseline="0" dirty="0" smtClean="0"/>
                        <a:t> лексика)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10 911 000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1 624 900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Наркотики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612 700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89 900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Скулшутинг</a:t>
                      </a:r>
                      <a:r>
                        <a:rPr lang="ru-RU" dirty="0" smtClean="0"/>
                        <a:t> и призыв к насилию, убийствам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328 000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54 300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Кибербулинг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12 851 600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3 494 500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Суицидальные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66 600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Деструктивные (асоциальные)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316 000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69 700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1796</TotalTime>
  <Words>1014</Words>
  <Application>Microsoft Office PowerPoint</Application>
  <PresentationFormat>Экран (4:3)</PresentationFormat>
  <Paragraphs>164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Book Antiqua</vt:lpstr>
      <vt:lpstr>Calibri</vt:lpstr>
      <vt:lpstr>Constantia</vt:lpstr>
      <vt:lpstr>Times New Roman</vt:lpstr>
      <vt:lpstr>Wingdings 2</vt:lpstr>
      <vt:lpstr>Поток</vt:lpstr>
      <vt:lpstr>                     РИСКИ ИНТЕРНЕТ-КОММУНИКАЦИИ ПОДРОСТКОВ И МОЛОДЕЖИ: ЦИФРОВАЯ НАВИГАЦИЯ ДЛЯ ПЕДАГОГОВ И РОДИТЕЛЕЙ </vt:lpstr>
      <vt:lpstr>Исследовательские вопросы</vt:lpstr>
      <vt:lpstr>Дизайн исследования</vt:lpstr>
      <vt:lpstr>Поколение Z:  кто они?</vt:lpstr>
      <vt:lpstr>Поколение Z: штрихи к портрету</vt:lpstr>
      <vt:lpstr>Поколение Z в России </vt:lpstr>
      <vt:lpstr>Интернет-активность подростков в России: структура поведения в социальных сетях</vt:lpstr>
      <vt:lpstr>Сравнительные данные Интернет-рисков школьников, выделяемых в научных исследованиях и по результатам фокус-групп с педагогами/вожатыми </vt:lpstr>
      <vt:lpstr>Зараженность цифровой среды (по данным сервиса «Крибрум»)</vt:lpstr>
      <vt:lpstr>Динамика социально-медийного потока, отражающего цифровые следы скулшутинга</vt:lpstr>
      <vt:lpstr>Презентация PowerPoint</vt:lpstr>
      <vt:lpstr>Презентация PowerPoint</vt:lpstr>
      <vt:lpstr>Травля/эксклюзия в Интернет-пространстве</vt:lpstr>
      <vt:lpstr>Травля/эксклюзия в Интернет - пространстве</vt:lpstr>
      <vt:lpstr>Противодействие педагогов/вожатых травле/эксклюзии в Интернет - пространстве</vt:lpstr>
      <vt:lpstr>Подталкивание к суицидальному поведению в Интернет - пространстве</vt:lpstr>
      <vt:lpstr>Подталкивание к суицидальному поведению: цифровые маркеры</vt:lpstr>
      <vt:lpstr>Противодействие учителей/вожатых подталкиванию к суицидальному поведению в Интернет - пространстве</vt:lpstr>
      <vt:lpstr>Вовлечение в экстремистскую деятельность / формирование националистических настроений в Интернет - пространстве</vt:lpstr>
      <vt:lpstr>Вовлечение в экстремистскую деятельность в Интернет - пространстве: цифровые маркеры</vt:lpstr>
      <vt:lpstr>Противодействие учителей/вожатых вовлечению в экстремистскую деятельность /формированию националистических настроений в Интернет - пространстве </vt:lpstr>
      <vt:lpstr>Зависимость от лидеров общественного мнения: скриншот аккаунта </vt:lpstr>
      <vt:lpstr>Зависимость от лидеров общественного мнения: цифровые маркеры </vt:lpstr>
      <vt:lpstr>Противодействие учителей/вожатых формированию зависимости от лидеров общественного мнения</vt:lpstr>
      <vt:lpstr>Мобилизация несанкционированного протестного поведения в Интернет - пространстве </vt:lpstr>
      <vt:lpstr>Мобилизация несанкционированного протестного поведения: цифровые маркеры</vt:lpstr>
      <vt:lpstr>Противодействие учителей/вожатых вовлеченности школьников в несанкционированный политический протест</vt:lpstr>
      <vt:lpstr>Геймификация. Пример сообщества.</vt:lpstr>
      <vt:lpstr>Геймификация: цифровые маркеры</vt:lpstr>
      <vt:lpstr>Противодействие родителей онлайн-геймификации</vt:lpstr>
      <vt:lpstr>Вместо выводов: возможности учительской и вожатской  навигации</vt:lpstr>
      <vt:lpstr>Наши профильные публикации</vt:lpstr>
      <vt:lpstr>Контакты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sc.mggu@gmail.com</dc:creator>
  <cp:lastModifiedBy>Пользователь Windows</cp:lastModifiedBy>
  <cp:revision>99</cp:revision>
  <dcterms:created xsi:type="dcterms:W3CDTF">2017-11-25T19:07:47Z</dcterms:created>
  <dcterms:modified xsi:type="dcterms:W3CDTF">2019-04-19T11:06:55Z</dcterms:modified>
</cp:coreProperties>
</file>