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D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9632" y="2914422"/>
            <a:ext cx="6840760" cy="33916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196" y="1047874"/>
            <a:ext cx="8784976" cy="94096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000" b="1" spc="300" dirty="0" smtClean="0">
                <a:solidFill>
                  <a:srgbClr val="8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ountry Western Script Black" panose="02000000000000000000" pitchFamily="2" charset="0"/>
              </a:rPr>
              <a:t>«МОЯ ЛЮБИМАЯ КУКЛА»</a:t>
            </a:r>
            <a:endParaRPr lang="ru-RU" sz="4000" b="1" spc="300" dirty="0">
              <a:solidFill>
                <a:srgbClr val="80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ountry Western Script Black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982" y="5589240"/>
            <a:ext cx="8313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Работы обучающихся детского объединения «Театр моды «Стиль»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(2 год обучения, возраст: 8-11 лет)</a:t>
            </a:r>
            <a:endParaRPr lang="ru-RU" sz="2000" dirty="0">
              <a:solidFill>
                <a:srgbClr val="FFFF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63099"/>
            <a:ext cx="7774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800000"/>
                </a:solidFill>
                <a:latin typeface="Baskerville" pitchFamily="2" charset="0"/>
              </a:rPr>
              <a:t>Разработка мастер-класса</a:t>
            </a:r>
            <a:endParaRPr lang="ru-RU" sz="4000" dirty="0">
              <a:solidFill>
                <a:srgbClr val="800000"/>
              </a:solidFill>
              <a:latin typeface="Baskerville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700808"/>
            <a:ext cx="663272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Подготовили:</a:t>
            </a:r>
            <a:endParaRPr lang="ru-RU" b="1" dirty="0">
              <a:ln w="1905"/>
              <a:solidFill>
                <a:srgbClr val="002060"/>
              </a:solidFill>
              <a:effectLst>
                <a:glow rad="63500">
                  <a:schemeClr val="bg1">
                    <a:lumMod val="8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1905"/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Мотох</a:t>
            </a:r>
            <a:r>
              <a:rPr lang="ru-RU" b="1" dirty="0">
                <a:ln w="1905"/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Елена </a:t>
            </a:r>
            <a:r>
              <a:rPr lang="ru-RU" b="1" dirty="0" smtClean="0">
                <a:ln w="1905"/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Валериевна, Агапова Светлана Александровна,</a:t>
            </a:r>
            <a:endParaRPr lang="ru-RU" b="1" dirty="0">
              <a:ln w="1905"/>
              <a:solidFill>
                <a:srgbClr val="002060"/>
              </a:solidFill>
              <a:effectLst>
                <a:glow rad="63500">
                  <a:schemeClr val="bg1">
                    <a:lumMod val="8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 </a:t>
            </a:r>
            <a:r>
              <a:rPr lang="ru-RU" sz="1600" b="1" dirty="0">
                <a:ln w="1905"/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n w="1905"/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детского </a:t>
            </a:r>
            <a:r>
              <a:rPr lang="ru-RU" sz="1600" b="1" dirty="0">
                <a:ln w="1905"/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объединения «Театр моды «Стиль</a:t>
            </a: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b="1" dirty="0">
              <a:ln w="1905"/>
              <a:solidFill>
                <a:srgbClr val="002060"/>
              </a:solidFill>
              <a:effectLst>
                <a:glow rad="63500">
                  <a:schemeClr val="bg1">
                    <a:lumMod val="8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981" y="116632"/>
            <a:ext cx="819647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n w="11430"/>
                <a:solidFill>
                  <a:srgbClr val="002060"/>
                </a:solidFill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entury Schoolbook" pitchFamily="18" charset="0"/>
              </a:rPr>
              <a:t>Муниципальное бюджетное учреждение дополнительного образования</a:t>
            </a:r>
          </a:p>
          <a:p>
            <a:pPr algn="ctr">
              <a:defRPr/>
            </a:pPr>
            <a:r>
              <a:rPr lang="ru-RU" sz="1400" b="1" dirty="0" smtClean="0">
                <a:ln w="11430"/>
                <a:solidFill>
                  <a:srgbClr val="002060"/>
                </a:solidFill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entury Schoolbook" pitchFamily="18" charset="0"/>
              </a:rPr>
              <a:t>«Городской центр развития и научно-технического творчества детей и юношества»</a:t>
            </a:r>
            <a:endParaRPr lang="ru-RU" sz="1400" b="1" dirty="0">
              <a:ln w="11430"/>
              <a:solidFill>
                <a:srgbClr val="002060"/>
              </a:solidFill>
              <a:effectLst>
                <a:glow rad="63500">
                  <a:schemeClr val="bg1">
                    <a:lumMod val="9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6381328"/>
            <a:ext cx="2085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800000"/>
                </a:solidFill>
                <a:latin typeface="Baskerville" pitchFamily="2" charset="0"/>
              </a:rPr>
              <a:t>г. Тула, 2018 год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9653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908720"/>
            <a:ext cx="82809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Можно собрать все тело куклы сразу. В этом варианте, одежда будет съёмная или будет фиксироваться уже на готовой кукле. </a:t>
            </a:r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948" y="1556792"/>
            <a:ext cx="3070516" cy="50405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4240" y="4149080"/>
            <a:ext cx="1897398" cy="2304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7348" y="1829999"/>
            <a:ext cx="3168352" cy="45417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1724" y="1772816"/>
            <a:ext cx="1869579" cy="2304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0" name="Группа 9"/>
          <p:cNvGrpSpPr/>
          <p:nvPr/>
        </p:nvGrpSpPr>
        <p:grpSpPr>
          <a:xfrm>
            <a:off x="-9877" y="116632"/>
            <a:ext cx="9153877" cy="576064"/>
            <a:chOff x="-9877" y="116632"/>
            <a:chExt cx="9153877" cy="57606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33868" y="116632"/>
              <a:ext cx="8586604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altLang="ru-RU" sz="2400" b="1" spc="1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bg1">
                      <a:lumMod val="75000"/>
                    </a:schemeClr>
                  </a:solidFill>
                  <a:effectLst>
                    <a:outerShdw blurRad="50800" dist="38100" dir="16200000" rotWithShape="0">
                      <a:schemeClr val="bg1">
                        <a:lumMod val="95000"/>
                        <a:alpha val="40000"/>
                      </a:schemeClr>
                    </a:outerShdw>
                  </a:effectLst>
                  <a:latin typeface="a_JasperCapsNr" panose="040B0805080702020503" pitchFamily="82" charset="-52"/>
                </a:rPr>
                <a:t>Детское объединение «Театр моды «Стиль»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0" y="611561"/>
              <a:ext cx="9144000" cy="8113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-9877" y="548680"/>
              <a:ext cx="9144000" cy="8113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368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053807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Какой будет твоя кукла, решать тебе!</a:t>
            </a:r>
          </a:p>
          <a:p>
            <a:pPr algn="ctr"/>
            <a:r>
              <a:rPr lang="ru-RU" b="1" i="1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Но мы уверены, что она будет уникальна!!!</a:t>
            </a:r>
            <a:endParaRPr lang="ru-RU" b="1" i="1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564904"/>
            <a:ext cx="5097602" cy="33990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56176" y="836712"/>
            <a:ext cx="2895286" cy="4070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3573016"/>
            <a:ext cx="1404063" cy="24127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51520" y="1052736"/>
            <a:ext cx="5917004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i="1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Работа Таисии Сергиенко</a:t>
            </a: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Вдохновением послужила коллекция «ТВИГИ»,</a:t>
            </a: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созданная обучающимися театра моды «СТИЛЬ». </a:t>
            </a:r>
          </a:p>
          <a:p>
            <a:r>
              <a:rPr lang="ru-RU" sz="1700" dirty="0" err="1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Тася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создала свою маленькую «копию».</a:t>
            </a:r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-9877" y="116632"/>
            <a:ext cx="9153877" cy="576064"/>
            <a:chOff x="-9877" y="116632"/>
            <a:chExt cx="9153877" cy="57606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33868" y="116632"/>
              <a:ext cx="8586604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altLang="ru-RU" sz="2400" b="1" spc="1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bg1">
                      <a:lumMod val="75000"/>
                    </a:schemeClr>
                  </a:solidFill>
                  <a:effectLst>
                    <a:outerShdw blurRad="50800" dist="38100" dir="16200000" rotWithShape="0">
                      <a:schemeClr val="bg1">
                        <a:lumMod val="95000"/>
                        <a:alpha val="40000"/>
                      </a:schemeClr>
                    </a:outerShdw>
                  </a:effectLst>
                  <a:latin typeface="a_JasperCapsNr" panose="040B0805080702020503" pitchFamily="82" charset="-52"/>
                </a:rPr>
                <a:t>Детское объединение «Театр моды «Стиль»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0" y="611561"/>
              <a:ext cx="9144000" cy="8113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-9877" y="548680"/>
              <a:ext cx="9144000" cy="8113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84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24744"/>
            <a:ext cx="6166042" cy="710953"/>
          </a:xfrm>
        </p:spPr>
        <p:txBody>
          <a:bodyPr>
            <a:normAutofit/>
          </a:bodyPr>
          <a:lstStyle/>
          <a:p>
            <a:r>
              <a:rPr lang="ru-RU" sz="2800" spc="100" dirty="0" smtClean="0">
                <a:solidFill>
                  <a:srgbClr val="002060"/>
                </a:solidFill>
                <a:latin typeface="a_AlbionicNr" panose="020B0906060703020204" pitchFamily="34" charset="-52"/>
              </a:rPr>
              <a:t>Поэтапная сборка куклы «ДОЛЛИ»</a:t>
            </a:r>
            <a:endParaRPr lang="ru-RU" sz="2800" spc="100" dirty="0">
              <a:solidFill>
                <a:srgbClr val="002060"/>
              </a:solidFill>
              <a:latin typeface="a_AlbionicNr" panose="020B0906060703020204" pitchFamily="34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867" y="557807"/>
            <a:ext cx="707757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800" dirty="0" smtClean="0">
                <a:solidFill>
                  <a:srgbClr val="8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_AlbionicExp" panose="020B0905060703020204" pitchFamily="34" charset="-52"/>
              </a:rPr>
              <a:t>Как рождается кукла</a:t>
            </a:r>
            <a:endParaRPr lang="ru-RU" sz="4800" dirty="0">
              <a:solidFill>
                <a:srgbClr val="8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_AlbionicExp" panose="020B0905060703020204" pitchFamily="34" charset="-52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07504" y="2550757"/>
            <a:ext cx="534115" cy="590211"/>
            <a:chOff x="200486" y="1988839"/>
            <a:chExt cx="534115" cy="590211"/>
          </a:xfrm>
        </p:grpSpPr>
        <p:sp>
          <p:nvSpPr>
            <p:cNvPr id="8" name="Овал 7"/>
            <p:cNvSpPr/>
            <p:nvPr/>
          </p:nvSpPr>
          <p:spPr>
            <a:xfrm>
              <a:off x="200486" y="2040087"/>
              <a:ext cx="534115" cy="487718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3867" y="1988839"/>
              <a:ext cx="467351" cy="59021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ru-RU" sz="36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1844824"/>
            <a:ext cx="3456384" cy="47518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11560" y="2708920"/>
            <a:ext cx="477566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первую очередь надо определиться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размерами своей будущей куклы.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Надо понимать, что чем меньше кукла, </a:t>
            </a:r>
          </a:p>
          <a:p>
            <a:pPr>
              <a:lnSpc>
                <a:spcPct val="120000"/>
              </a:lnSpc>
            </a:pP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ем кропотливей будет ее создание.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Над большой куклой работать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предстоит дольше, но наряд можно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сделать сложней и </a:t>
            </a:r>
            <a:r>
              <a:rPr lang="ru-RU" sz="1600" dirty="0" err="1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многогранней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000" b="1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Выбор остается за вами!!!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После того, как определились с размером,</a:t>
            </a:r>
          </a:p>
          <a:p>
            <a:pPr>
              <a:lnSpc>
                <a:spcPct val="120000"/>
              </a:lnSpc>
            </a:pP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екала распечатываем и вырезаем.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-9877" y="116632"/>
            <a:ext cx="9153877" cy="576064"/>
            <a:chOff x="-9877" y="116632"/>
            <a:chExt cx="9153877" cy="576064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33868" y="116632"/>
              <a:ext cx="8586604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altLang="ru-RU" sz="2400" b="1" spc="1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bg1">
                      <a:lumMod val="75000"/>
                    </a:schemeClr>
                  </a:solidFill>
                  <a:effectLst>
                    <a:outerShdw blurRad="50800" dist="38100" dir="16200000" rotWithShape="0">
                      <a:schemeClr val="bg1">
                        <a:lumMod val="95000"/>
                        <a:alpha val="40000"/>
                      </a:schemeClr>
                    </a:outerShdw>
                  </a:effectLst>
                  <a:latin typeface="a_JasperCapsNr" panose="040B0805080702020503" pitchFamily="82" charset="-52"/>
                </a:rPr>
                <a:t>Детское объединение «Театр моды «Стиль»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0" y="611561"/>
              <a:ext cx="9144000" cy="8113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-9877" y="548680"/>
              <a:ext cx="9144000" cy="8113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350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268760"/>
            <a:ext cx="50055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Экономично раскладываем детали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ткани. Не забываем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 припуски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Обводка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делается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карандашом или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мылом.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49522" y="1263279"/>
            <a:ext cx="3607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Детали аккуратно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вырезаются, </a:t>
            </a:r>
          </a:p>
          <a:p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оставляя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припуски для швов.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0"/>
          <a:stretch/>
        </p:blipFill>
        <p:spPr>
          <a:xfrm rot="16200000">
            <a:off x="4880632" y="2760328"/>
            <a:ext cx="4680520" cy="2993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469023" y="2131379"/>
            <a:ext cx="4389532" cy="45365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8" name="Группа 7"/>
          <p:cNvGrpSpPr/>
          <p:nvPr/>
        </p:nvGrpSpPr>
        <p:grpSpPr>
          <a:xfrm>
            <a:off x="214520" y="736828"/>
            <a:ext cx="534115" cy="584775"/>
            <a:chOff x="200486" y="1988839"/>
            <a:chExt cx="534115" cy="584775"/>
          </a:xfrm>
        </p:grpSpPr>
        <p:sp>
          <p:nvSpPr>
            <p:cNvPr id="9" name="Овал 8"/>
            <p:cNvSpPr/>
            <p:nvPr/>
          </p:nvSpPr>
          <p:spPr>
            <a:xfrm>
              <a:off x="200486" y="2040087"/>
              <a:ext cx="534115" cy="487718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3867" y="1988839"/>
              <a:ext cx="4673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ru-RU" sz="3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2</a:t>
              </a:r>
              <a:endParaRPr lang="ru-RU" sz="32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111064" y="696883"/>
            <a:ext cx="534115" cy="584775"/>
            <a:chOff x="200486" y="1988839"/>
            <a:chExt cx="534115" cy="584775"/>
          </a:xfrm>
        </p:grpSpPr>
        <p:sp>
          <p:nvSpPr>
            <p:cNvPr id="12" name="Овал 11"/>
            <p:cNvSpPr/>
            <p:nvPr/>
          </p:nvSpPr>
          <p:spPr>
            <a:xfrm>
              <a:off x="200486" y="2040087"/>
              <a:ext cx="534115" cy="487718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3867" y="1988839"/>
              <a:ext cx="4673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-9877" y="116632"/>
            <a:ext cx="9153877" cy="576064"/>
            <a:chOff x="-9877" y="116632"/>
            <a:chExt cx="9153877" cy="57606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3868" y="116632"/>
              <a:ext cx="8586604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altLang="ru-RU" sz="2400" b="1" spc="1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bg1">
                      <a:lumMod val="75000"/>
                    </a:schemeClr>
                  </a:solidFill>
                  <a:effectLst>
                    <a:outerShdw blurRad="50800" dist="38100" dir="16200000" rotWithShape="0">
                      <a:schemeClr val="bg1">
                        <a:lumMod val="95000"/>
                        <a:alpha val="40000"/>
                      </a:schemeClr>
                    </a:outerShdw>
                  </a:effectLst>
                  <a:latin typeface="a_JasperCapsNr" panose="040B0805080702020503" pitchFamily="82" charset="-52"/>
                </a:rPr>
                <a:t>Детское объединение «Театр моды «Стиль»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0" y="611561"/>
              <a:ext cx="9144000" cy="8113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-9877" y="548680"/>
              <a:ext cx="9144000" cy="8113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198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628800"/>
            <a:ext cx="415142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Стачиваем детали.</a:t>
            </a:r>
          </a:p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Сшивание может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производиться </a:t>
            </a:r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есколькими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способами:</a:t>
            </a:r>
          </a:p>
          <a:p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швейной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машинке</a:t>
            </a:r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(это для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тех,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кто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знаком</a:t>
            </a:r>
            <a:b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оборудованием и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ознакомлен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техникой безопасности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);</a:t>
            </a:r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ручным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стежком</a:t>
            </a:r>
          </a:p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(можно использовать швы: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«бисерный» или «назад иголка»).</a:t>
            </a:r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сшивании </a:t>
            </a:r>
            <a:r>
              <a:rPr lang="ru-RU" b="1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 ЗАБУДЬТЕ </a:t>
            </a:r>
          </a:p>
          <a:p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оставить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отверстие для выворачивания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набивания детали.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288300" y="34375"/>
            <a:ext cx="2801843" cy="45505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8591" y="3866693"/>
            <a:ext cx="2747905" cy="28529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7984" y="3861048"/>
            <a:ext cx="2216845" cy="28585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8" name="Группа 7"/>
          <p:cNvGrpSpPr/>
          <p:nvPr/>
        </p:nvGrpSpPr>
        <p:grpSpPr>
          <a:xfrm>
            <a:off x="107504" y="1091596"/>
            <a:ext cx="534115" cy="584775"/>
            <a:chOff x="200486" y="1988839"/>
            <a:chExt cx="534115" cy="584775"/>
          </a:xfrm>
        </p:grpSpPr>
        <p:sp>
          <p:nvSpPr>
            <p:cNvPr id="9" name="Овал 8"/>
            <p:cNvSpPr/>
            <p:nvPr/>
          </p:nvSpPr>
          <p:spPr>
            <a:xfrm>
              <a:off x="200486" y="2040087"/>
              <a:ext cx="534115" cy="487718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3867" y="1988839"/>
              <a:ext cx="4673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ru-RU" sz="3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  <a:endParaRPr lang="ru-RU" sz="32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-9877" y="116632"/>
            <a:ext cx="9153877" cy="576064"/>
            <a:chOff x="-9877" y="116632"/>
            <a:chExt cx="9153877" cy="57606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3868" y="116632"/>
              <a:ext cx="8586604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altLang="ru-RU" sz="2400" b="1" spc="1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bg1">
                      <a:lumMod val="75000"/>
                    </a:schemeClr>
                  </a:solidFill>
                  <a:effectLst>
                    <a:outerShdw blurRad="50800" dist="38100" dir="16200000" rotWithShape="0">
                      <a:schemeClr val="bg1">
                        <a:lumMod val="95000"/>
                        <a:alpha val="40000"/>
                      </a:schemeClr>
                    </a:outerShdw>
                  </a:effectLst>
                  <a:latin typeface="a_JasperCapsNr" panose="040B0805080702020503" pitchFamily="82" charset="-52"/>
                </a:rPr>
                <a:t>Детское объединение «Театр моды «Стиль»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0" y="611561"/>
              <a:ext cx="9144000" cy="8113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-9877" y="548680"/>
              <a:ext cx="9144000" cy="8113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096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7943" y="1361803"/>
            <a:ext cx="4932040" cy="21300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084087" y="2762591"/>
            <a:ext cx="2899753" cy="49137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73429" y="1630562"/>
            <a:ext cx="375049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Выворачиваем и плотно</a:t>
            </a:r>
          </a:p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набиваем тело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куклы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Зашиваем и тем самым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формируем голову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нашей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куклы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Шить лучше в четыре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нити, </a:t>
            </a:r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т.к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при стягивании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одинарная нить может порваться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кругу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прошиваем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швом </a:t>
            </a:r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«вперед иголка».</a:t>
            </a:r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Затянуть шов,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убрав припуски </a:t>
            </a:r>
          </a:p>
          <a:p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внутрь. </a:t>
            </a:r>
          </a:p>
          <a:p>
            <a:endParaRPr lang="ru-RU" sz="16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Закрепить </a:t>
            </a:r>
            <a:r>
              <a:rPr lang="ru-RU" sz="16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нить.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07504" y="1091596"/>
            <a:ext cx="534115" cy="584775"/>
            <a:chOff x="200486" y="1988839"/>
            <a:chExt cx="534115" cy="584775"/>
          </a:xfrm>
        </p:grpSpPr>
        <p:sp>
          <p:nvSpPr>
            <p:cNvPr id="8" name="Овал 7"/>
            <p:cNvSpPr/>
            <p:nvPr/>
          </p:nvSpPr>
          <p:spPr>
            <a:xfrm>
              <a:off x="200486" y="2040087"/>
              <a:ext cx="534115" cy="487718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3867" y="1988839"/>
              <a:ext cx="4673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-9877" y="116632"/>
            <a:ext cx="9153877" cy="576064"/>
            <a:chOff x="-9877" y="116632"/>
            <a:chExt cx="9153877" cy="57606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33868" y="116632"/>
              <a:ext cx="8586604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altLang="ru-RU" sz="2400" b="1" spc="1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bg1">
                      <a:lumMod val="75000"/>
                    </a:schemeClr>
                  </a:solidFill>
                  <a:effectLst>
                    <a:outerShdw blurRad="50800" dist="38100" dir="16200000" rotWithShape="0">
                      <a:schemeClr val="bg1">
                        <a:lumMod val="95000"/>
                        <a:alpha val="40000"/>
                      </a:schemeClr>
                    </a:outerShdw>
                  </a:effectLst>
                  <a:latin typeface="a_JasperCapsNr" panose="040B0805080702020503" pitchFamily="82" charset="-52"/>
                </a:rPr>
                <a:t>Детское объединение «Театр моды «Стиль»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0" y="611561"/>
              <a:ext cx="9144000" cy="8113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-9877" y="548680"/>
              <a:ext cx="9144000" cy="8113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322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64767" y="1372216"/>
            <a:ext cx="4651301" cy="24424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55888" y="4149080"/>
            <a:ext cx="4660181" cy="21844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76087" y="1412776"/>
            <a:ext cx="3391857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Выворачиваем и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плотно набиваем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руки куклы.</a:t>
            </a:r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Набивка может быть </a:t>
            </a: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нескольких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видов:</a:t>
            </a:r>
          </a:p>
          <a:p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-342900">
              <a:buAutoNum type="arabicPeriod"/>
            </a:pP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угая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(если положение </a:t>
            </a: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рук куклы будет статично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);</a:t>
            </a:r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слабая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(если кукла</a:t>
            </a: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что-то будет держать в </a:t>
            </a: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руках). Такой вид набивки</a:t>
            </a:r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сделает руки более</a:t>
            </a: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пластичными.</a:t>
            </a:r>
          </a:p>
          <a:p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Определившись и выполнив</a:t>
            </a: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набивку, зашиваем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отверстие «потайным»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швом.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10063" y="908720"/>
            <a:ext cx="534115" cy="584775"/>
            <a:chOff x="200486" y="1988839"/>
            <a:chExt cx="534115" cy="584775"/>
          </a:xfrm>
        </p:grpSpPr>
        <p:sp>
          <p:nvSpPr>
            <p:cNvPr id="8" name="Овал 7"/>
            <p:cNvSpPr/>
            <p:nvPr/>
          </p:nvSpPr>
          <p:spPr>
            <a:xfrm>
              <a:off x="200486" y="2040087"/>
              <a:ext cx="534115" cy="487718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3867" y="1988839"/>
              <a:ext cx="4673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ru-RU" sz="3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6</a:t>
              </a:r>
              <a:endParaRPr lang="ru-RU" sz="32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-9877" y="116632"/>
            <a:ext cx="9153877" cy="576064"/>
            <a:chOff x="-9877" y="116632"/>
            <a:chExt cx="9153877" cy="57606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33868" y="116632"/>
              <a:ext cx="8586604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altLang="ru-RU" sz="2400" b="1" spc="1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bg1">
                      <a:lumMod val="75000"/>
                    </a:schemeClr>
                  </a:solidFill>
                  <a:effectLst>
                    <a:outerShdw blurRad="50800" dist="38100" dir="16200000" rotWithShape="0">
                      <a:schemeClr val="bg1">
                        <a:lumMod val="95000"/>
                        <a:alpha val="40000"/>
                      </a:schemeClr>
                    </a:outerShdw>
                  </a:effectLst>
                  <a:latin typeface="a_JasperCapsNr" panose="040B0805080702020503" pitchFamily="82" charset="-52"/>
                </a:rPr>
                <a:t>Детское объединение «Театр моды «Стиль»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0" y="611561"/>
              <a:ext cx="9144000" cy="8113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-9877" y="548680"/>
              <a:ext cx="9144000" cy="8113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136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592" y="4221088"/>
            <a:ext cx="3211186" cy="23763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65405" y="1663155"/>
            <a:ext cx="3672408" cy="22434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86289" y="1099764"/>
            <a:ext cx="467779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Собираем ноги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куклы:</a:t>
            </a:r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-342900">
              <a:buAutoNum type="arabicPeriod"/>
            </a:pP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ырезаем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из картона подошвы</a:t>
            </a: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(без припусков) и приклеиваем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уже вырезанные детали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выворачиваем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туго набиваем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ноги куклы (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если ноги набить слабо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b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куклы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 будет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возможности стоять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);</a:t>
            </a:r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«потайным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 швом соединяем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подошвы с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набитыми ногами.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995710" y="3509738"/>
            <a:ext cx="2456121" cy="37193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7" name="Группа 6"/>
          <p:cNvGrpSpPr/>
          <p:nvPr/>
        </p:nvGrpSpPr>
        <p:grpSpPr>
          <a:xfrm>
            <a:off x="175575" y="807376"/>
            <a:ext cx="534115" cy="584775"/>
            <a:chOff x="200486" y="1988839"/>
            <a:chExt cx="534115" cy="584775"/>
          </a:xfrm>
        </p:grpSpPr>
        <p:sp>
          <p:nvSpPr>
            <p:cNvPr id="8" name="Овал 7"/>
            <p:cNvSpPr/>
            <p:nvPr/>
          </p:nvSpPr>
          <p:spPr>
            <a:xfrm>
              <a:off x="200486" y="2040087"/>
              <a:ext cx="534115" cy="487718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3867" y="1988839"/>
              <a:ext cx="4673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ru-RU" sz="3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7</a:t>
              </a:r>
              <a:endParaRPr lang="ru-RU" sz="32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-9877" y="116632"/>
            <a:ext cx="9153877" cy="576064"/>
            <a:chOff x="-9877" y="116632"/>
            <a:chExt cx="9153877" cy="57606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33868" y="116632"/>
              <a:ext cx="8586604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altLang="ru-RU" sz="2400" b="1" spc="1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bg1">
                      <a:lumMod val="75000"/>
                    </a:schemeClr>
                  </a:solidFill>
                  <a:effectLst>
                    <a:outerShdw blurRad="50800" dist="38100" dir="16200000" rotWithShape="0">
                      <a:schemeClr val="bg1">
                        <a:lumMod val="95000"/>
                        <a:alpha val="40000"/>
                      </a:schemeClr>
                    </a:outerShdw>
                  </a:effectLst>
                  <a:latin typeface="a_JasperCapsNr" panose="040B0805080702020503" pitchFamily="82" charset="-52"/>
                </a:rPr>
                <a:t>Детское объединение «Театр моды «Стиль»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0" y="611561"/>
              <a:ext cx="9144000" cy="8113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-9877" y="548680"/>
              <a:ext cx="9144000" cy="8113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315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438676" y="1839204"/>
            <a:ext cx="5240271" cy="35233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51520" y="1988840"/>
            <a:ext cx="4907113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УРА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 УРА! УРА!</a:t>
            </a: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Все наши детали готовы!!!!</a:t>
            </a:r>
          </a:p>
          <a:p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Начинается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следующий,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творческий этап</a:t>
            </a: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сборки нашей куклы.</a:t>
            </a:r>
          </a:p>
          <a:p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Размер игрушки определяет </a:t>
            </a:r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образ куклы. </a:t>
            </a: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этого образа 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зависит, </a:t>
            </a:r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какой последовательности </a:t>
            </a:r>
            <a:endParaRPr lang="ru-RU" sz="1700" dirty="0" smtClean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будет собираться тело </a:t>
            </a:r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воедино!!!</a:t>
            </a:r>
          </a:p>
          <a:p>
            <a:endParaRPr lang="ru-RU" dirty="0" smtClean="0"/>
          </a:p>
        </p:txBody>
      </p:sp>
      <p:grpSp>
        <p:nvGrpSpPr>
          <p:cNvPr id="9" name="Группа 8"/>
          <p:cNvGrpSpPr/>
          <p:nvPr/>
        </p:nvGrpSpPr>
        <p:grpSpPr>
          <a:xfrm>
            <a:off x="-9877" y="116632"/>
            <a:ext cx="9153877" cy="576064"/>
            <a:chOff x="-9877" y="116632"/>
            <a:chExt cx="9153877" cy="576064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33868" y="116632"/>
              <a:ext cx="8586604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altLang="ru-RU" sz="2400" b="1" spc="1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bg1">
                      <a:lumMod val="75000"/>
                    </a:schemeClr>
                  </a:solidFill>
                  <a:effectLst>
                    <a:outerShdw blurRad="50800" dist="38100" dir="16200000" rotWithShape="0">
                      <a:schemeClr val="bg1">
                        <a:lumMod val="95000"/>
                        <a:alpha val="40000"/>
                      </a:schemeClr>
                    </a:outerShdw>
                  </a:effectLst>
                  <a:latin typeface="a_JasperCapsNr" panose="040B0805080702020503" pitchFamily="82" charset="-52"/>
                </a:rPr>
                <a:t>Детское объединение «Театр моды «Стиль»</a:t>
              </a: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0" y="611561"/>
              <a:ext cx="9144000" cy="8113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-9877" y="548680"/>
              <a:ext cx="9144000" cy="8113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869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764704"/>
            <a:ext cx="5336717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Сборку куклы можно осуществлять </a:t>
            </a: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следующим способом.</a:t>
            </a:r>
          </a:p>
          <a:p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Чтоб создать данный образ, нам требуется:</a:t>
            </a:r>
          </a:p>
          <a:p>
            <a:pPr indent="-342900">
              <a:buAutoNum type="arabicPeriod"/>
            </a:pP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Сшить элементы тела.</a:t>
            </a:r>
          </a:p>
          <a:p>
            <a:pPr indent="-342900">
              <a:buAutoNum type="arabicPeriod"/>
            </a:pP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Обтянуть каждую деталь трикотажем.</a:t>
            </a:r>
          </a:p>
          <a:p>
            <a:pPr indent="-342900">
              <a:buAutoNum type="arabicPeriod"/>
            </a:pP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Пришить руки и ноги к телу.</a:t>
            </a:r>
          </a:p>
          <a:p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Такая последовательность позволила точнее</a:t>
            </a:r>
          </a:p>
          <a:p>
            <a:r>
              <a:rPr lang="ru-RU" sz="1700" dirty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</a:t>
            </a:r>
            <a:r>
              <a:rPr lang="ru-RU" sz="1700" dirty="0" smtClean="0">
                <a:solidFill>
                  <a:srgbClr val="3A1D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ередать образ спортивного комбинезона. </a:t>
            </a:r>
            <a:endParaRPr lang="ru-RU" sz="1700" dirty="0">
              <a:solidFill>
                <a:srgbClr val="3A1D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566489" y="3946679"/>
            <a:ext cx="3354070" cy="18866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520" y="980728"/>
            <a:ext cx="2808312" cy="55526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3212976"/>
            <a:ext cx="1903711" cy="3384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8" name="Группа 7"/>
          <p:cNvGrpSpPr/>
          <p:nvPr/>
        </p:nvGrpSpPr>
        <p:grpSpPr>
          <a:xfrm>
            <a:off x="-9877" y="116632"/>
            <a:ext cx="9153877" cy="576064"/>
            <a:chOff x="-9877" y="116632"/>
            <a:chExt cx="9153877" cy="57606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33868" y="116632"/>
              <a:ext cx="8586604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altLang="ru-RU" sz="2400" b="1" spc="1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bg1">
                      <a:lumMod val="75000"/>
                    </a:schemeClr>
                  </a:solidFill>
                  <a:effectLst>
                    <a:outerShdw blurRad="50800" dist="38100" dir="16200000" rotWithShape="0">
                      <a:schemeClr val="bg1">
                        <a:lumMod val="95000"/>
                        <a:alpha val="40000"/>
                      </a:schemeClr>
                    </a:outerShdw>
                  </a:effectLst>
                  <a:latin typeface="a_JasperCapsNr" panose="040B0805080702020503" pitchFamily="82" charset="-52"/>
                </a:rPr>
                <a:t>Детское объединение «Театр моды «Стиль»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611561"/>
              <a:ext cx="9144000" cy="8113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-9877" y="548680"/>
              <a:ext cx="9144000" cy="8113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1638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515</Words>
  <Application>Microsoft Office PowerPoint</Application>
  <PresentationFormat>Экран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«МОЯ ЛЮБИМАЯ КУКЛА»</vt:lpstr>
      <vt:lpstr>Поэтапная сборка куклы «ДОЛЛИ»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</dc:creator>
  <cp:lastModifiedBy>Пользователь Windows</cp:lastModifiedBy>
  <cp:revision>53</cp:revision>
  <dcterms:created xsi:type="dcterms:W3CDTF">2019-04-03T05:05:35Z</dcterms:created>
  <dcterms:modified xsi:type="dcterms:W3CDTF">2019-12-17T07:18:04Z</dcterms:modified>
</cp:coreProperties>
</file>