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4" r:id="rId3"/>
    <p:sldId id="296" r:id="rId4"/>
    <p:sldId id="282" r:id="rId5"/>
    <p:sldId id="283" r:id="rId6"/>
    <p:sldId id="284" r:id="rId7"/>
    <p:sldId id="298" r:id="rId8"/>
    <p:sldId id="286" r:id="rId9"/>
    <p:sldId id="299" r:id="rId10"/>
    <p:sldId id="287" r:id="rId11"/>
    <p:sldId id="288" r:id="rId12"/>
    <p:sldId id="289" r:id="rId13"/>
    <p:sldId id="290" r:id="rId14"/>
    <p:sldId id="291" r:id="rId15"/>
    <p:sldId id="29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F2D"/>
    <a:srgbClr val="FF7F50"/>
    <a:srgbClr val="FF9272"/>
    <a:srgbClr val="C70A00"/>
    <a:srgbClr val="0A3085"/>
    <a:srgbClr val="F8F8F8"/>
    <a:srgbClr val="FAFAFA"/>
    <a:srgbClr val="FBFBFB"/>
    <a:srgbClr val="FEFEFE"/>
    <a:srgbClr val="FDFD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внутренни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>
            <a:fillRect/>
          </a:stretch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1825625"/>
            <a:ext cx="10111029" cy="43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>
            <a:fillRect/>
          </a:stretch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1642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365125"/>
            <a:ext cx="74422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>
            <a:fillRect/>
          </a:stretch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внешний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365125"/>
            <a:ext cx="1004779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04779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>
            <a:fillRect/>
          </a:stretch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9" y="4520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>
            <a:fillRect/>
          </a:stretch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825625"/>
            <a:ext cx="49784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691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>
            <a:fillRect/>
          </a:stretch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01237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681163"/>
            <a:ext cx="4879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505075"/>
            <a:ext cx="487997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691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912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>
            <a:fillRect/>
          </a:stretch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>
            <a:fillRect/>
          </a:stretch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>
            <a:fillRect/>
          </a:stretch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457200"/>
            <a:ext cx="36925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0" y="2057400"/>
            <a:ext cx="3692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 rotWithShape="1">
          <a:blip r:embed="rId2"/>
          <a:srcRect l="21412" t="29345" r="68039" b="61083"/>
          <a:stretch>
            <a:fillRect/>
          </a:stretch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199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400" y="1825625"/>
            <a:ext cx="10199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9166" y="1651293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Продвижение антикоррупционной идеологии в образовательном процессе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8940" y="4326903"/>
            <a:ext cx="7164371" cy="2063168"/>
          </a:xfrm>
        </p:spPr>
        <p:txBody>
          <a:bodyPr>
            <a:no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i="1" dirty="0"/>
              <a:t> Михайлова Е.А.,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i="1" dirty="0" smtClean="0"/>
              <a:t>старший </a:t>
            </a:r>
            <a:r>
              <a:rPr lang="ru-RU" sz="2200" i="1" dirty="0"/>
              <a:t>преподаватель кафедры </a:t>
            </a:r>
            <a:endParaRPr lang="ru-RU" sz="2200" i="1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i="1" dirty="0" smtClean="0"/>
              <a:t>профессионального </a:t>
            </a:r>
            <a:r>
              <a:rPr lang="ru-RU" sz="2200" i="1" dirty="0"/>
              <a:t>образвания и </a:t>
            </a:r>
            <a:r>
              <a:rPr lang="ru-RU" sz="2200" i="1" dirty="0" smtClean="0"/>
              <a:t>менеджмента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i="1" dirty="0" smtClean="0"/>
              <a:t>ГОУ </a:t>
            </a:r>
            <a:r>
              <a:rPr lang="ru-RU" sz="2200" i="1" dirty="0"/>
              <a:t>ДПО  ТО </a:t>
            </a:r>
            <a:r>
              <a:rPr lang="ru-RU" sz="2200" i="1" dirty="0" smtClean="0"/>
              <a:t>«ИПК и ППРО ТО»</a:t>
            </a:r>
            <a:endParaRPr lang="ru-RU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960" y="365125"/>
            <a:ext cx="9656369" cy="6627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Пример кейса для практикума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448" y="905986"/>
            <a:ext cx="109539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Строительная компания понесла большие затраты на внедрение инновационных технологий в производственные процессы. Проведенные расчеты показали, что при отсутствии дополнительных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инвестиций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компания будет получать прибыль от произведенных вложений только через 45 лет.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рассматриваемая строительная компания в критическом финансовом положении, то есть если она не получит крупного заказа в ближайшие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два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месяца,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ей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придется сокращать производство.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Генеральный директор устанавливает конфиденциальный контакт с одним из чиновников, обладающим правом принятия окончательного решения по выбору подрядчика для выполнения крупного госзаказа, и предлагает ему 1 000 000 рублей за предоставление компании контракта на выполнение строительных работ.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Чиновник соглашается, деньги уплачены и контракт получен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Вопросы к кейсу:</a:t>
            </a:r>
            <a:b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/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041399" y="1825625"/>
            <a:ext cx="5368827" cy="4351338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82800" y="4053525"/>
            <a:ext cx="5758529" cy="2123437"/>
          </a:xfrm>
        </p:spPr>
        <p:txBody>
          <a:bodyPr>
            <a:normAutofit/>
          </a:bodyPr>
          <a:lstStyle/>
          <a:p>
            <a:pPr marL="0" lvl="0" indent="45021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C0C0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solidFill>
                  <a:srgbClr val="0C0C0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Какое</a:t>
            </a:r>
            <a:r>
              <a:rPr lang="ru-RU" sz="2400" b="1" dirty="0">
                <a:solidFill>
                  <a:srgbClr val="0C0C0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по </a:t>
            </a:r>
            <a:r>
              <a:rPr lang="ru-RU" sz="2400" b="1" dirty="0" smtClean="0">
                <a:solidFill>
                  <a:srgbClr val="0C0C0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вашему </a:t>
            </a:r>
            <a:r>
              <a:rPr lang="ru-RU" sz="2400" b="1" dirty="0">
                <a:solidFill>
                  <a:srgbClr val="0C0C0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мнению, решение было бы наиболее верным для компании?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476" y="1280159"/>
            <a:ext cx="5736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Каким образом дача взятки могла сказаться на деловой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репутации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строительной компании?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145517" y="1253768"/>
            <a:ext cx="3407655" cy="23567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1450941" y="3536983"/>
            <a:ext cx="3279677" cy="231899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9" y="365126"/>
            <a:ext cx="9830540" cy="8714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Пример анализа ситуации «Нарушения правил ПДД»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8220271"/>
              </p:ext>
            </p:extLst>
          </p:nvPr>
        </p:nvGraphicFramePr>
        <p:xfrm>
          <a:off x="537327" y="1452245"/>
          <a:ext cx="11217897" cy="46554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50044"/>
                <a:gridCol w="2149001"/>
                <a:gridCol w="3755745"/>
                <a:gridCol w="2231245"/>
                <a:gridCol w="2231862"/>
              </a:tblGrid>
              <a:tr h="961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ситуации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 коррупции (правовая и этическая оценка)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Участники ситуации 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Негативные последствия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Возможные меры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по </a:t>
                      </a:r>
                      <a:r>
                        <a:rPr lang="ru-RU" sz="1600" dirty="0">
                          <a:effectLst/>
                        </a:rPr>
                        <a:t>предубеждению ситуации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9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Взяточничество. Ответственность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по </a:t>
                      </a:r>
                      <a:r>
                        <a:rPr lang="ru-RU" sz="1600" dirty="0">
                          <a:effectLst/>
                        </a:rPr>
                        <a:t>УК </a:t>
                      </a:r>
                      <a:r>
                        <a:rPr lang="ru-RU" sz="1600" dirty="0" smtClean="0">
                          <a:effectLst/>
                        </a:rPr>
                        <a:t>РФ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Ближний круг: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</a:t>
                      </a:r>
                      <a:r>
                        <a:rPr lang="ru-RU" sz="1600" dirty="0" smtClean="0">
                          <a:effectLst/>
                        </a:rPr>
                        <a:t>яткодатель </a:t>
                      </a:r>
                      <a:r>
                        <a:rPr lang="ru-RU" sz="1600" baseline="0" dirty="0" smtClean="0">
                          <a:effectLst/>
                          <a:latin typeface="BatangChe" panose="02030609000101010101" pitchFamily="49" charset="-127"/>
                          <a:ea typeface="BatangChe" panose="02030609000101010101" pitchFamily="49" charset="-127"/>
                        </a:rPr>
                        <a:t>-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водитель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Взяткополучатель </a:t>
                      </a:r>
                      <a:r>
                        <a:rPr lang="ru-RU" sz="1600" baseline="0" dirty="0" smtClean="0">
                          <a:effectLst/>
                          <a:latin typeface="BatangChe" panose="02030609000101010101" pitchFamily="49" charset="-127"/>
                          <a:ea typeface="BatangChe" panose="02030609000101010101" pitchFamily="49" charset="-127"/>
                        </a:rPr>
                        <a:t>-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сотрудник ДПС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Нежелание исполнять законы, риск </a:t>
                      </a:r>
                      <a:r>
                        <a:rPr lang="ru-RU" sz="1600" dirty="0" smtClean="0">
                          <a:effectLst/>
                        </a:rPr>
                        <a:t>ДТП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Падение авторитета службы в ДПС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Анализ законодательства, «чистка» рядов </a:t>
                      </a:r>
                      <a:r>
                        <a:rPr lang="ru-RU" sz="1600" dirty="0" smtClean="0">
                          <a:effectLst/>
                        </a:rPr>
                        <a:t>ДПС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Дальний </a:t>
                      </a:r>
                      <a:r>
                        <a:rPr lang="ru-RU" sz="1600" dirty="0" smtClean="0">
                          <a:effectLst/>
                        </a:rPr>
                        <a:t>круг </a:t>
                      </a:r>
                      <a:r>
                        <a:rPr lang="ru-RU" sz="1600" baseline="0" dirty="0" smtClean="0">
                          <a:effectLst/>
                          <a:latin typeface="BatangChe" panose="02030609000101010101" pitchFamily="49" charset="-127"/>
                          <a:ea typeface="BatangChe" panose="02030609000101010101" pitchFamily="49" charset="-127"/>
                        </a:rPr>
                        <a:t>-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коллеги, другие водители, пешеходы и т.д.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Недоверие к службе ДПС и государству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>
                          <a:effectLst/>
                        </a:rPr>
                        <a:t>целом, страх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за </a:t>
                      </a:r>
                      <a:r>
                        <a:rPr lang="ru-RU" sz="1600" dirty="0">
                          <a:effectLst/>
                        </a:rPr>
                        <a:t>близких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Деловая игра «Город без коррупции»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4925" y="1614138"/>
            <a:ext cx="10582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spcAft>
                <a:spcPts val="0"/>
              </a:spcAft>
              <a:buFont typeface="+mj-lt"/>
              <a:buAutoNum type="arabicPeriod"/>
              <a:tabLst>
                <a:tab pos="536575" algn="l"/>
              </a:tabLst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команд по 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BatangChe" panose="02030609000101010101" pitchFamily="49" charset="-127"/>
                <a:ea typeface="BatangChe" panose="02030609000101010101" pitchFamily="49" charset="-127"/>
              </a:rPr>
              <a:t>-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2913" algn="just">
              <a:spcAft>
                <a:spcPts val="0"/>
              </a:spcAft>
              <a:buFont typeface="+mj-lt"/>
              <a:buAutoNum type="arabicPeriod"/>
              <a:tabLst>
                <a:tab pos="536575" algn="l"/>
              </a:tabLst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Обсуждение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внутри команд строительства города: участники определяют, какие социальные институты будут в их городе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2913" algn="just">
              <a:spcAft>
                <a:spcPts val="0"/>
              </a:spcAft>
              <a:buFont typeface="+mj-lt"/>
              <a:buAutoNum type="arabicPeriod"/>
              <a:tabLst>
                <a:tab pos="536575" algn="l"/>
              </a:tabLst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течение 15 минут команды участников по сферам жизни придуманного ими города определяют возможные коррупционные ситуации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2913" algn="just">
              <a:spcAft>
                <a:spcPts val="0"/>
              </a:spcAft>
              <a:buFont typeface="+mj-lt"/>
              <a:buAutoNum type="arabicPeriod"/>
              <a:tabLst>
                <a:tab pos="536575" algn="l"/>
              </a:tabLst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Общее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обсуждение результатов игры.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Ролевая игра «Стыдно»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8364" y="1491590"/>
            <a:ext cx="107423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1. Учащиеся </a:t>
            </a:r>
            <a:r>
              <a:rPr lang="ru-RU" sz="2400" dirty="0"/>
              <a:t>разыгрывают следующие ситуации:</a:t>
            </a:r>
          </a:p>
          <a:p>
            <a:pPr algn="just"/>
            <a:r>
              <a:rPr lang="ru-RU" sz="24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 -</a:t>
            </a:r>
            <a:r>
              <a:rPr lang="ru-RU" sz="2400" dirty="0" smtClean="0"/>
              <a:t> </a:t>
            </a:r>
            <a:r>
              <a:rPr lang="ru-RU" sz="2400" dirty="0"/>
              <a:t>студент не успел подготовиться к экзамену и решает предложить преподавателю взятку. Преподаватель настроен против этого, поэтому деньги не взял и  отругал студента;</a:t>
            </a:r>
          </a:p>
          <a:p>
            <a:pPr algn="just"/>
            <a:r>
              <a:rPr lang="ru-RU" sz="24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 -</a:t>
            </a:r>
            <a:r>
              <a:rPr lang="ru-RU" sz="2400" dirty="0" smtClean="0"/>
              <a:t> пациент </a:t>
            </a:r>
            <a:r>
              <a:rPr lang="ru-RU" sz="2400" dirty="0"/>
              <a:t>пытается дать взятку врачу, чтобы получить больничный. Врач настроен против этого, поэтому деньги не взял, а еще и отругал пациента и т.д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2. Обсуждение </a:t>
            </a:r>
            <a:r>
              <a:rPr lang="ru-RU" sz="2400" dirty="0"/>
              <a:t>следующих вопросов:</a:t>
            </a:r>
          </a:p>
          <a:p>
            <a:pPr algn="just"/>
            <a:r>
              <a:rPr lang="ru-RU" sz="24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 - </a:t>
            </a:r>
            <a:r>
              <a:rPr lang="ru-RU" sz="2400" dirty="0" smtClean="0"/>
              <a:t>какие </a:t>
            </a:r>
            <a:r>
              <a:rPr lang="ru-RU" sz="2400" dirty="0"/>
              <a:t>чувства Вы испытали, пытаясь дать взятку;</a:t>
            </a:r>
          </a:p>
          <a:p>
            <a:pPr algn="just"/>
            <a:r>
              <a:rPr lang="ru-RU" sz="24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 - </a:t>
            </a:r>
            <a:r>
              <a:rPr lang="ru-RU" sz="2400" dirty="0" smtClean="0"/>
              <a:t>какой </a:t>
            </a:r>
            <a:r>
              <a:rPr lang="ru-RU" sz="2400" dirty="0"/>
              <a:t>выбор был у того, кому данная </a:t>
            </a:r>
            <a:r>
              <a:rPr lang="ru-RU" sz="2400"/>
              <a:t>взятка </a:t>
            </a:r>
            <a:r>
              <a:rPr lang="ru-RU" sz="2400" smtClean="0"/>
              <a:t>предназначалась.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788" y="938769"/>
            <a:ext cx="8791575" cy="494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364" y="110601"/>
            <a:ext cx="10047797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Меры, используемые в реализации работы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по </a:t>
            </a:r>
            <a:r>
              <a:rPr lang="ru-RU" sz="2800" b="1" dirty="0"/>
              <a:t>предупреждению коррупции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561" y="1140643"/>
            <a:ext cx="9298568" cy="534499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89953" y="1336246"/>
            <a:ext cx="5844617" cy="11582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 предупреждению коррупции</a:t>
            </a:r>
            <a:endParaRPr lang="ru-RU" sz="2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Цель и направления антикоррупционного воспитания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 smtClean="0"/>
              <a:t>   </a:t>
            </a:r>
            <a:r>
              <a:rPr lang="ru-RU" dirty="0"/>
              <a:t>Создание условий для формирования антикоррупционного мировоззрения обучающихся.</a:t>
            </a:r>
            <a:r>
              <a:rPr lang="ru-RU" b="1" dirty="0"/>
              <a:t> </a:t>
            </a:r>
            <a:r>
              <a:rPr lang="ru-RU" dirty="0"/>
              <a:t>Воспитывать ценностные установки и развивать способности, необходимые для           формирования у учащихся гражданской позиции относительно коррупции.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Основные направления:</a:t>
            </a:r>
            <a:endParaRPr lang="ru-RU" dirty="0">
              <a:solidFill>
                <a:srgbClr val="FF0000"/>
              </a:solidFill>
            </a:endParaRPr>
          </a:p>
          <a:p>
            <a:pPr lvl="0" algn="just"/>
            <a:r>
              <a:rPr lang="ru-RU" dirty="0"/>
              <a:t>Антикоррупционное образование и антикоррупционная пропаганда;</a:t>
            </a:r>
          </a:p>
          <a:p>
            <a:pPr lvl="0" algn="just"/>
            <a:r>
              <a:rPr lang="ru-RU" dirty="0"/>
              <a:t>Обеспечение открытости и доступности для населения деятельности образовательной организации, укрепление связей школы с гражданским обществом;</a:t>
            </a:r>
          </a:p>
          <a:p>
            <a:pPr lvl="0" algn="just"/>
            <a:r>
              <a:rPr lang="ru-RU" dirty="0"/>
              <a:t>Проведение мероприятий по антикоррупционному образованию, антикоррупционному просвещению, антикоррупционной пропаганде.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Задачи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93532" y="1233442"/>
            <a:ext cx="10047797" cy="435133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7200" dirty="0"/>
              <a:t>дать общее представление о сущности коррупции, ее формах, особенностях проявления в различных сферах жизни общества, причинах и социально опасных и вредных последствиях этого явления;</a:t>
            </a:r>
          </a:p>
          <a:p>
            <a:pPr lvl="0"/>
            <a:r>
              <a:rPr lang="ru-RU" sz="7200" dirty="0"/>
              <a:t>научиться распознавать коррупцию;</a:t>
            </a:r>
          </a:p>
          <a:p>
            <a:pPr lvl="0"/>
            <a:r>
              <a:rPr lang="ru-RU" sz="7200" dirty="0"/>
              <a:t>сформировать навыки адекватного анализа и личностной оценки данного социального явления с опорой на принцип историзма;</a:t>
            </a:r>
          </a:p>
          <a:p>
            <a:pPr lvl="0"/>
            <a:r>
              <a:rPr lang="ru-RU" sz="7200" dirty="0"/>
              <a:t>сформировать комплекс знаний о ситуациях коррупции для формирования стандартов поведения в соответствии с правовыми и морально-этическими нормами;</a:t>
            </a:r>
          </a:p>
          <a:p>
            <a:pPr lvl="0"/>
            <a:r>
              <a:rPr lang="ru-RU" sz="7200" dirty="0"/>
              <a:t>стимулировать мотивацию антикоррупционного поведения;</a:t>
            </a:r>
          </a:p>
          <a:p>
            <a:pPr lvl="0"/>
            <a:r>
              <a:rPr lang="ru-RU" sz="7200" dirty="0"/>
              <a:t>формировать нетерпимость к проявлениям коррупции;</a:t>
            </a:r>
          </a:p>
          <a:p>
            <a:pPr lvl="0"/>
            <a:r>
              <a:rPr lang="ru-RU" sz="7200" dirty="0"/>
              <a:t>продемонстрировать возможности борьбы с коррупцией;</a:t>
            </a:r>
          </a:p>
          <a:p>
            <a:pPr lvl="0"/>
            <a:r>
              <a:rPr lang="ru-RU" sz="7200" dirty="0"/>
              <a:t>воспитать в учащихся ценностные установки (уважение к демократическим ценностям; </a:t>
            </a:r>
          </a:p>
          <a:p>
            <a:pPr lvl="0"/>
            <a:r>
              <a:rPr lang="ru-RU" sz="7200" dirty="0"/>
              <a:t>неравнодушие ко всему тому, что происходит рядом; честность; ответственность за действие, поступок; постоянное усовершенствование личной, социальной, познавательной и культурной компетентности и т.п.);</a:t>
            </a:r>
          </a:p>
          <a:p>
            <a:pPr lvl="0"/>
            <a:r>
              <a:rPr lang="ru-RU" sz="7200" dirty="0"/>
              <a:t>способствовать реализации различных возможностей: общаться, находить, передавать информацию и распоряжаться ею; критически мыслить и решать проблемы; рационально планировать и организовывать деятельность, брать на себя ответственность за свои действия; общаться и сотрудничать, конструктивно решать расхождения и конфликты.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Пути формирования антикоррупционного сознания обучающихся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18606" y="1584960"/>
            <a:ext cx="10422723" cy="459200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использование в качестве положительного примера  отсутствие случаев коррупционного поведения при проведении тренировочного тестирования, ЕГЭ и ГИА, олимпиад.</a:t>
            </a:r>
          </a:p>
          <a:p>
            <a:pPr lvl="0"/>
            <a:r>
              <a:rPr lang="ru-RU" dirty="0"/>
              <a:t>антикоррупционное просвещение: изложение сущности феномена коррупции как преступного действия на уроках истории и обществознания;</a:t>
            </a:r>
          </a:p>
          <a:p>
            <a:pPr lvl="0"/>
            <a:r>
              <a:rPr lang="ru-RU" dirty="0"/>
              <a:t>обретение опыта решения жизненных и школьных проблем на основе взаимодействия педагогов и учащихся;</a:t>
            </a:r>
          </a:p>
          <a:p>
            <a:pPr lvl="0"/>
            <a:r>
              <a:rPr lang="ru-RU" dirty="0"/>
              <a:t>педагогическая деятельность по формированию у  учащихся антикоррупционного мировоззрения.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Начальная школа (литературное чтение)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93532" y="1779030"/>
            <a:ext cx="10047797" cy="4351338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0764012"/>
              </p:ext>
            </p:extLst>
          </p:nvPr>
        </p:nvGraphicFramePr>
        <p:xfrm>
          <a:off x="940526" y="1329237"/>
          <a:ext cx="10424159" cy="51526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35006"/>
                <a:gridCol w="2044190"/>
                <a:gridCol w="2289857"/>
                <a:gridCol w="2005773"/>
                <a:gridCol w="2149333"/>
              </a:tblGrid>
              <a:tr h="457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Нравственные представления и качества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</a:tr>
              <a:tr h="14864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Гуманизм, человечность, великодушие, сердечность, добродушие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Ю.Ермолаева</a:t>
                      </a:r>
                      <a:r>
                        <a:rPr lang="ru-RU" sz="1400" dirty="0">
                          <a:effectLst/>
                        </a:rPr>
                        <a:t> «Лучший друг»,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А. </a:t>
                      </a:r>
                      <a:r>
                        <a:rPr lang="ru-RU" sz="1400" dirty="0" err="1">
                          <a:effectLst/>
                        </a:rPr>
                        <a:t>Барто</a:t>
                      </a:r>
                      <a:r>
                        <a:rPr lang="ru-RU" sz="1400" dirty="0">
                          <a:effectLst/>
                        </a:rPr>
                        <a:t> «Вот так защитник»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Н.Артюхова</a:t>
                      </a:r>
                      <a:r>
                        <a:rPr lang="ru-RU" sz="1400" dirty="0">
                          <a:effectLst/>
                        </a:rPr>
                        <a:t> «Большая береза», </a:t>
                      </a:r>
                      <a:r>
                        <a:rPr lang="ru-RU" sz="1400" dirty="0" err="1">
                          <a:effectLst/>
                        </a:rPr>
                        <a:t>В.Берестов</a:t>
                      </a:r>
                      <a:r>
                        <a:rPr lang="ru-RU" sz="1400" dirty="0">
                          <a:effectLst/>
                        </a:rPr>
                        <a:t> «Бабушка Катя», </a:t>
                      </a:r>
                      <a:r>
                        <a:rPr lang="ru-RU" sz="1400" dirty="0" err="1">
                          <a:effectLst/>
                        </a:rPr>
                        <a:t>Б.Житков</a:t>
                      </a:r>
                      <a:r>
                        <a:rPr lang="ru-RU" sz="1400" dirty="0">
                          <a:effectLst/>
                        </a:rPr>
                        <a:t> «Храбрый утенок», </a:t>
                      </a:r>
                      <a:r>
                        <a:rPr lang="ru-RU" sz="1400" dirty="0" err="1">
                          <a:effectLst/>
                        </a:rPr>
                        <a:t>В.Драгунский</a:t>
                      </a:r>
                      <a:r>
                        <a:rPr lang="ru-RU" sz="1400" dirty="0">
                          <a:effectLst/>
                        </a:rPr>
                        <a:t> «Надо иметь чувство юмора»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Русские народные сказки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«Сивка - бурка», «Хаврошечка», К.Паустовский «Заячьи лапы»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В.Гаршин «Сказка о жабе и розе», К.Паустовский «Корзина с шишками»,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Д.Мамин – Сибиряк «Приемыш», А.Пушкин «Сказка о мертвой царевне и семи богатырях»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</a:tr>
              <a:tr h="1066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Долг, ответственность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С. Михалков «Важный совет», Д.Тихомиров «Мальчики и лягушки», «Находка»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Русские народные сказки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«Гуси - лебеди», «Сестрица Аленушка и братец Иванушка», </a:t>
                      </a:r>
                      <a:r>
                        <a:rPr lang="ru-RU" sz="1400" dirty="0" err="1">
                          <a:effectLst/>
                        </a:rPr>
                        <a:t>Л.Толстой</a:t>
                      </a:r>
                      <a:r>
                        <a:rPr lang="ru-RU" sz="1400" dirty="0">
                          <a:effectLst/>
                        </a:rPr>
                        <a:t> «Акула», «Прыжок»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К. Паустовский «Растрепанный воробей»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П.Ершов</a:t>
                      </a:r>
                      <a:r>
                        <a:rPr lang="ru-RU" sz="1400" dirty="0">
                          <a:effectLst/>
                        </a:rPr>
                        <a:t> «Конек - горбунок», Жития,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Былины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539" marR="3653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Начальная школа (окружающий мир)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93532" y="1770321"/>
            <a:ext cx="10047797" cy="4351338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3362758"/>
              </p:ext>
            </p:extLst>
          </p:nvPr>
        </p:nvGraphicFramePr>
        <p:xfrm>
          <a:off x="801189" y="1364071"/>
          <a:ext cx="10659290" cy="52949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86829"/>
                <a:gridCol w="1674553"/>
                <a:gridCol w="1717516"/>
                <a:gridCol w="2302247"/>
                <a:gridCol w="2278145"/>
              </a:tblGrid>
              <a:tr h="143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Ключевые понятия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</a:tr>
              <a:tr h="8583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Семья, общество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Этикет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Внутренний мир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нравственность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живет семья?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Наша дружная семья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Родословная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Правила вежливости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Человек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</a:tr>
              <a:tr h="1859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Чистота, раздельный сбор мусора, защита окружающей среды, поступок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Экология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Природное и культурное наследие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Откуда берется и куда девается мусор? Откуда в снежках грязь?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Почему мы часто слышим слово «экология»?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Красная книга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Будь природе другом!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такое экология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Экологическая безопасность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Экономика и экология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Мир глазами эколога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Сокровища Земли под охраной человечества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</a:tr>
              <a:tr h="429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Профессии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Когда мы станем взрослыми?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 профессии важны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</a:tr>
              <a:tr h="1144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Родина, федерация, народы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Права человека, закон, Конституция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Наша страна - Россия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Родная страна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 и село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Наш край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 закон России и права человека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Мы – граждане России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Государственные символы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52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128" y="279580"/>
            <a:ext cx="10297742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Включение элементов по антикоррупционной проблематике в уроки по дисциплине «Обществознание»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226522"/>
              </p:ext>
            </p:extLst>
          </p:nvPr>
        </p:nvGraphicFramePr>
        <p:xfrm>
          <a:off x="840376" y="1337528"/>
          <a:ext cx="10511245" cy="547294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40080"/>
                <a:gridCol w="2420983"/>
                <a:gridCol w="7450182"/>
              </a:tblGrid>
              <a:tr h="3594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 дисциплины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элементов по антикоррупционной проблематике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Человек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Выбор личности в условиях альтернативы, последствия </a:t>
                      </a:r>
                      <a:r>
                        <a:rPr lang="ru-RU" sz="1400" dirty="0" smtClean="0">
                          <a:effectLst/>
                        </a:rPr>
                        <a:t>выбора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 как система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Коррупция как социальное явление, угроза национальной безопасности </a:t>
                      </a:r>
                      <a:r>
                        <a:rPr lang="ru-RU" altLang="ru-RU" sz="1400" dirty="0" smtClean="0">
                          <a:solidFill>
                            <a:srgbClr val="000000"/>
                          </a:solidFill>
                        </a:rPr>
                        <a:t>Российской Федерации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dirty="0">
                          <a:effectLst/>
                        </a:rPr>
                        <a:t>Место России в мире в </a:t>
                      </a:r>
                      <a:r>
                        <a:rPr lang="en-US" sz="1400" dirty="0" smtClean="0">
                          <a:effectLst/>
                        </a:rPr>
                        <a:t>XXI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веке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Человек в экономических отношениях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Коррупция, как ответ рынка на слабости со стороны государства. Проблемы глобальной конкуренции и коррупции. Теневая экономика и коррупция. Экономические аспекты явления коррупции.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Личность и общество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Молодежь и коррупция. Коррупция как форма </a:t>
                      </a:r>
                      <a:r>
                        <a:rPr lang="ru-RU" sz="1400" dirty="0" err="1">
                          <a:effectLst/>
                        </a:rPr>
                        <a:t>девиантного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поведения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Политика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Коррупция как способ борьбы за власть. Коррупция в избирательном процессе. Формирование правового государства и гражданского общества в </a:t>
                      </a:r>
                      <a:r>
                        <a:rPr lang="ru-RU" altLang="ru-RU" sz="1400" dirty="0" smtClean="0">
                          <a:solidFill>
                            <a:srgbClr val="000000"/>
                          </a:solidFill>
                        </a:rPr>
                        <a:t>Российской Федерации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Человек и общество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Процесс социализации в современных условиях. Антикоррупционное образование. Выбор и ответственность. Антикоррупционное </a:t>
                      </a:r>
                      <a:r>
                        <a:rPr lang="ru-RU" sz="1400" dirty="0" smtClean="0">
                          <a:effectLst/>
                        </a:rPr>
                        <a:t>поведение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Правовое регулирование общественных отношений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Антикоррупционное законодательство  </a:t>
                      </a:r>
                      <a:r>
                        <a:rPr lang="ru-RU" altLang="ru-RU" sz="1400" dirty="0" smtClean="0">
                          <a:solidFill>
                            <a:srgbClr val="000000"/>
                          </a:solidFill>
                        </a:rPr>
                        <a:t>Российской Федерации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dirty="0">
                          <a:effectLst/>
                        </a:rPr>
                        <a:t>Коррупционные правонарушения и ответственность за их совершение. Международное антикоррупционное </a:t>
                      </a:r>
                      <a:r>
                        <a:rPr lang="ru-RU" sz="1400" dirty="0" smtClean="0">
                          <a:effectLst/>
                        </a:rPr>
                        <a:t>законодательство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128" y="279580"/>
            <a:ext cx="10297742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Включение элементов по антикоррупционной проблематике в уроки по дисциплине </a:t>
            </a:r>
            <a:r>
              <a:rPr lang="ru-RU" sz="2800" b="1" dirty="0" smtClean="0"/>
              <a:t>«История»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9268791"/>
              </p:ext>
            </p:extLst>
          </p:nvPr>
        </p:nvGraphicFramePr>
        <p:xfrm>
          <a:off x="840376" y="1337528"/>
          <a:ext cx="10511245" cy="460526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40080"/>
                <a:gridCol w="2420983"/>
                <a:gridCol w="7450182"/>
              </a:tblGrid>
              <a:tr h="3594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дисциплины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элементов по антикоррупционной проблематике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87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древнего мира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77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бюрократии.</a:t>
                      </a:r>
                    </a:p>
                    <a:p>
                      <a:pPr marR="3810" indent="1377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Коррупция в Древнем Египте и  Шумере.</a:t>
                      </a:r>
                    </a:p>
                    <a:p>
                      <a:pPr marR="3810" indent="1377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Древнеиндийский трактат о коррупции.</a:t>
                      </a:r>
                    </a:p>
                    <a:p>
                      <a:pPr marR="3810" indent="1377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Коррупция в Римской империи. Римское право о коррупции.</a:t>
                      </a:r>
                    </a:p>
                    <a:p>
                      <a:pPr marR="3810" indent="1377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Возникновение христианства. Христианская этика.  Отношение к взяточничеству в мировых религиях.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средних веков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Индульгенции как средство коррупции. Продажность церкви.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Абсолютизм и коррупция. Фаворитизм.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Бекингем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Фуке. Казнокрадство.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 время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Новации в образе жизни, характере мышления, ценностных ориентирах и социальных нормах в эпоху Возрождения и Реформации. Н. Макиавелли  и  Т. Гоббс о коррупции.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идеологии Просвещения, идеалы правового государства и гражданского общества.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Панамский канал, объединение Германии и «рептильные фонды» Бисмарка. Американские железные дороги. Коррупция в колониальном Китае.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Новой к Новейшей истории:</a:t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поиск путей развития индустриального общества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Монополистический капитализм и противоречия его развития. Дело Ставиского Развитие политической коррупции.  Связь коррупции и типа  политического режима. Политический лоббизм.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56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">
      <a:dk1>
        <a:srgbClr val="0C0C0C"/>
      </a:dk1>
      <a:lt1>
        <a:srgbClr val="FAF9F9"/>
      </a:lt1>
      <a:dk2>
        <a:srgbClr val="637052"/>
      </a:dk2>
      <a:lt2>
        <a:srgbClr val="CCDDEA"/>
      </a:lt2>
      <a:accent1>
        <a:srgbClr val="FF6600"/>
      </a:accent1>
      <a:accent2>
        <a:srgbClr val="B40000"/>
      </a:accent2>
      <a:accent3>
        <a:srgbClr val="002E8A"/>
      </a:accent3>
      <a:accent4>
        <a:srgbClr val="F4EE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1329</Words>
  <Application>Microsoft Office PowerPoint</Application>
  <PresentationFormat>Произвольный</PresentationFormat>
  <Paragraphs>196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Продвижение антикоррупционной идеологии в образовательном процессе</vt:lpstr>
      <vt:lpstr>Меры, используемые в реализации работы  по предупреждению коррупции</vt:lpstr>
      <vt:lpstr>Цель и направления антикоррупционного воспитания</vt:lpstr>
      <vt:lpstr>Задачи </vt:lpstr>
      <vt:lpstr>Пути формирования антикоррупционного сознания обучающихся</vt:lpstr>
      <vt:lpstr>Начальная школа (литературное чтение)</vt:lpstr>
      <vt:lpstr>Начальная школа (окружающий мир)</vt:lpstr>
      <vt:lpstr>Включение элементов по антикоррупционной проблематике в уроки по дисциплине «Обществознание» </vt:lpstr>
      <vt:lpstr>Включение элементов по антикоррупционной проблематике в уроки по дисциплине «История» </vt:lpstr>
      <vt:lpstr>Пример кейса для практикума </vt:lpstr>
      <vt:lpstr>Вопросы к кейсу:  </vt:lpstr>
      <vt:lpstr>Пример анализа ситуации «Нарушения правил ПДД» </vt:lpstr>
      <vt:lpstr>Деловая игра «Город без коррупции»</vt:lpstr>
      <vt:lpstr>Ролевая игра «Стыдно»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22kab</dc:creator>
  <cp:lastModifiedBy>Пользователь</cp:lastModifiedBy>
  <cp:revision>85</cp:revision>
  <dcterms:created xsi:type="dcterms:W3CDTF">2016-01-21T07:32:00Z</dcterms:created>
  <dcterms:modified xsi:type="dcterms:W3CDTF">2020-12-21T11:06:09Z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