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CD0E7EDC-89D9-44EE-BDDE-92F514DF0DAB}" type="datetimeFigureOut">
              <a:rPr lang="ru-RU"/>
              <a:pPr>
                <a:defRPr/>
              </a:pPr>
              <a:t>28.08.2017</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761A53AE-2042-4E57-B900-888C8184AC3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57F9745D-77E7-4036-B6AE-60418B01B8F8}" type="datetimeFigureOut">
              <a:rPr lang="ru-RU"/>
              <a:pPr>
                <a:defRPr/>
              </a:pPr>
              <a:t>28.08.2017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95C6C8E4-DD85-4EF3-B399-F427391E2BE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B4E9333-53DB-422C-8C65-1D2E2AA88ED7}" type="datetimeFigureOut">
              <a:rPr lang="ru-RU"/>
              <a:pPr>
                <a:defRPr/>
              </a:pPr>
              <a:t>28.08.2017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AAA5C848-792A-4B37-84FA-7708592DF98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164692D5-108E-47C2-9BF8-3421EFDE4FF0}" type="datetimeFigureOut">
              <a:rPr lang="ru-RU"/>
              <a:pPr>
                <a:defRPr/>
              </a:pPr>
              <a:t>28.08.2017</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D6AE62C7-6EF2-49B7-A748-495E834F2C1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027452B-5A93-40FD-BC45-45D87E1D4F52}" type="datetimeFigureOut">
              <a:rPr lang="ru-RU"/>
              <a:pPr>
                <a:defRPr/>
              </a:pPr>
              <a:t>28.08.2017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3AA5CD-1608-439D-904B-355BB861FE07}"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DAD9E29E-DC3D-44B1-82A4-86E38C57151D}" type="datetimeFigureOut">
              <a:rPr lang="ru-RU"/>
              <a:pPr>
                <a:defRPr/>
              </a:pPr>
              <a:t>28.08.2017</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0A9C677E-9356-480F-8A05-4F11473A6E2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25A6C709-9F2C-4404-94C8-958356F761D4}" type="datetimeFigureOut">
              <a:rPr lang="ru-RU"/>
              <a:pPr>
                <a:defRPr/>
              </a:pPr>
              <a:t>28.08.2017</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DBEE6BC1-47DB-4245-9054-E7E5763D585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74E4A4B1-991E-479B-840B-4D7DEDDCAFE0}" type="datetimeFigureOut">
              <a:rPr lang="ru-RU"/>
              <a:pPr>
                <a:defRPr/>
              </a:pPr>
              <a:t>28.08.2017</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A7C79B9C-A074-4B1D-9B63-FFE5EF52C1F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D12205A5-9513-4AD8-8403-55C331EB45A6}" type="datetimeFigureOut">
              <a:rPr lang="ru-RU"/>
              <a:pPr>
                <a:defRPr/>
              </a:pPr>
              <a:t>28.08.2017</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306070CF-ECCD-4F5B-AA5C-C8373AEEEF2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F2A9E3C2-6EC2-40C4-AA06-3EA3E3562073}" type="datetimeFigureOut">
              <a:rPr lang="ru-RU"/>
              <a:pPr>
                <a:defRPr/>
              </a:pPr>
              <a:t>28.08.2017</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ED183C4-1EE6-4AE4-B790-C7808C34F26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2D292923-1120-41E9-8514-7513D50D9C19}" type="datetimeFigureOut">
              <a:rPr lang="ru-RU"/>
              <a:pPr>
                <a:defRPr/>
              </a:pPr>
              <a:t>28.08.2017</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E2B1037F-C166-4A9A-BF77-0CEB1BA7425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3D84CF01-F319-44FB-8817-43547A11AC47}" type="datetimeFigureOut">
              <a:rPr lang="ru-RU"/>
              <a:pPr>
                <a:defRPr/>
              </a:pPr>
              <a:t>28.08.2017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678BF9B7-1642-4C2C-B155-C9A3F418F58C}"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51" r:id="rId1"/>
    <p:sldLayoutId id="2147483843" r:id="rId2"/>
    <p:sldLayoutId id="2147483852" r:id="rId3"/>
    <p:sldLayoutId id="2147483844" r:id="rId4"/>
    <p:sldLayoutId id="2147483845" r:id="rId5"/>
    <p:sldLayoutId id="2147483846" r:id="rId6"/>
    <p:sldLayoutId id="2147483847" r:id="rId7"/>
    <p:sldLayoutId id="2147483848" r:id="rId8"/>
    <p:sldLayoutId id="2147483853" r:id="rId9"/>
    <p:sldLayoutId id="2147483849" r:id="rId10"/>
    <p:sldLayoutId id="2147483850"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FEB80A"/>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FEB80A"/>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00ADDC"/>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836712"/>
            <a:ext cx="8367464" cy="1800200"/>
          </a:xfrm>
        </p:spPr>
        <p:txBody>
          <a:bodyPr/>
          <a:lstStyle/>
          <a:p>
            <a:pPr algn="ctr" fontAlgn="auto">
              <a:spcAft>
                <a:spcPts val="0"/>
              </a:spcAft>
              <a:defRPr/>
            </a:pPr>
            <a:r>
              <a:rPr lang="ru-RU" dirty="0" smtClean="0"/>
              <a:t>Презентация</a:t>
            </a:r>
            <a:br>
              <a:rPr lang="ru-RU" dirty="0" smtClean="0"/>
            </a:br>
            <a:r>
              <a:rPr lang="ru-RU" sz="2700" dirty="0" smtClean="0"/>
              <a:t>« Терроризм как глобальная проблема современности»</a:t>
            </a:r>
            <a:endParaRPr lang="ru-RU" sz="2700" dirty="0"/>
          </a:p>
        </p:txBody>
      </p:sp>
      <p:sp>
        <p:nvSpPr>
          <p:cNvPr id="5123" name="Подзаголовок 2"/>
          <p:cNvSpPr>
            <a:spLocks noGrp="1"/>
          </p:cNvSpPr>
          <p:nvPr>
            <p:ph type="subTitle" idx="1"/>
          </p:nvPr>
        </p:nvSpPr>
        <p:spPr>
          <a:xfrm>
            <a:off x="533400" y="3228975"/>
            <a:ext cx="7854950" cy="1752600"/>
          </a:xfrm>
        </p:spPr>
        <p:txBody>
          <a:bodyPr/>
          <a:lstStyle/>
          <a:p>
            <a:pPr marR="0"/>
            <a:endParaRPr lang="ru-RU" smtClean="0"/>
          </a:p>
        </p:txBody>
      </p:sp>
      <p:pic>
        <p:nvPicPr>
          <p:cNvPr id="5124" name="Picture 2" descr="C:\Users\User\Desktop\photo_1517.jpg"/>
          <p:cNvPicPr>
            <a:picLocks noChangeAspect="1" noChangeArrowheads="1"/>
          </p:cNvPicPr>
          <p:nvPr/>
        </p:nvPicPr>
        <p:blipFill>
          <a:blip r:embed="rId2"/>
          <a:srcRect/>
          <a:stretch>
            <a:fillRect/>
          </a:stretch>
        </p:blipFill>
        <p:spPr bwMode="auto">
          <a:xfrm>
            <a:off x="2484438" y="3141663"/>
            <a:ext cx="4381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750" y="115888"/>
            <a:ext cx="7845425" cy="360362"/>
          </a:xfrm>
        </p:spPr>
        <p:txBody>
          <a:bodyPr>
            <a:normAutofit fontScale="90000"/>
          </a:bodyPr>
          <a:lstStyle/>
          <a:p>
            <a:pPr fontAlgn="auto">
              <a:spcAft>
                <a:spcPts val="0"/>
              </a:spcAft>
              <a:defRPr/>
            </a:pPr>
            <a:endParaRPr lang="ru-RU" dirty="0"/>
          </a:p>
        </p:txBody>
      </p:sp>
      <p:sp>
        <p:nvSpPr>
          <p:cNvPr id="14339" name="Подзаголовок 2"/>
          <p:cNvSpPr>
            <a:spLocks noGrp="1"/>
          </p:cNvSpPr>
          <p:nvPr>
            <p:ph type="subTitle" idx="1"/>
          </p:nvPr>
        </p:nvSpPr>
        <p:spPr>
          <a:xfrm>
            <a:off x="250825" y="620713"/>
            <a:ext cx="8713788" cy="6121400"/>
          </a:xfrm>
        </p:spPr>
        <p:txBody>
          <a:bodyPr/>
          <a:lstStyle/>
          <a:p>
            <a:pPr marR="0"/>
            <a:endParaRPr lang="ru-RU" b="1" i="1" smtClean="0"/>
          </a:p>
          <a:p>
            <a:pPr marR="0"/>
            <a:endParaRPr lang="ru-RU" b="1" i="1" smtClean="0"/>
          </a:p>
          <a:p>
            <a:pPr marR="0"/>
            <a:endParaRPr lang="ru-RU" sz="2000" b="1" i="1" smtClean="0"/>
          </a:p>
          <a:p>
            <a:pPr marR="0"/>
            <a:endParaRPr lang="ru-RU" sz="2000" b="1" i="1" smtClean="0"/>
          </a:p>
          <a:p>
            <a:pPr marR="0"/>
            <a:endParaRPr lang="ru-RU" sz="2000" b="1" i="1" smtClean="0"/>
          </a:p>
          <a:p>
            <a:pPr marR="0"/>
            <a:endParaRPr lang="ru-RU" sz="2000" b="1" i="1" smtClean="0"/>
          </a:p>
          <a:p>
            <a:pPr marR="0"/>
            <a:endParaRPr lang="ru-RU" sz="2000" b="1" i="1" smtClean="0"/>
          </a:p>
          <a:p>
            <a:pPr marR="0" algn="ctr"/>
            <a:r>
              <a:rPr lang="ru-RU" sz="2000" b="1" i="1" smtClean="0"/>
              <a:t>Покушение и убийство.</a:t>
            </a:r>
            <a:r>
              <a:rPr lang="ru-RU" sz="2000" smtClean="0"/>
              <a:t> Один из основных методов ведения терроризма. Отличается демонстративной адресностью, поэтому эффективен для целенаправленного психологического воздействия на узкую аудиторию. При проведении боевой операции этого типа жизнь террориста подвергается опасности, поэтому осуществляется высокопрофессиональными террористами в государствах с ослабленной правоохранительной структурой, а также в случаях, когда террористы имеют возможность создать численный перевес над полицейскими подразделениями.</a:t>
            </a:r>
          </a:p>
          <a:p>
            <a:pPr marR="0" algn="ctr"/>
            <a:endParaRPr lang="ru-RU" smtClean="0"/>
          </a:p>
        </p:txBody>
      </p:sp>
      <p:pic>
        <p:nvPicPr>
          <p:cNvPr id="14340" name="Picture 2" descr="C:\Users\User\Desktop\Murder_161007.jpg"/>
          <p:cNvPicPr>
            <a:picLocks noChangeAspect="1" noChangeArrowheads="1"/>
          </p:cNvPicPr>
          <p:nvPr/>
        </p:nvPicPr>
        <p:blipFill>
          <a:blip r:embed="rId2"/>
          <a:srcRect/>
          <a:stretch>
            <a:fillRect/>
          </a:stretch>
        </p:blipFill>
        <p:spPr bwMode="auto">
          <a:xfrm>
            <a:off x="2124075" y="620713"/>
            <a:ext cx="4330700" cy="2703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288" y="115888"/>
            <a:ext cx="7989887" cy="433387"/>
          </a:xfrm>
        </p:spPr>
        <p:txBody>
          <a:bodyPr>
            <a:normAutofit fontScale="90000"/>
          </a:bodyPr>
          <a:lstStyle/>
          <a:p>
            <a:pPr fontAlgn="auto">
              <a:spcAft>
                <a:spcPts val="0"/>
              </a:spcAft>
              <a:defRPr/>
            </a:pPr>
            <a:endParaRPr lang="ru-RU" dirty="0"/>
          </a:p>
        </p:txBody>
      </p:sp>
      <p:sp>
        <p:nvSpPr>
          <p:cNvPr id="15363" name="Подзаголовок 2"/>
          <p:cNvSpPr>
            <a:spLocks noGrp="1"/>
          </p:cNvSpPr>
          <p:nvPr>
            <p:ph type="subTitle" idx="1"/>
          </p:nvPr>
        </p:nvSpPr>
        <p:spPr>
          <a:xfrm>
            <a:off x="179388" y="692150"/>
            <a:ext cx="8785225" cy="5976938"/>
          </a:xfrm>
        </p:spPr>
        <p:txBody>
          <a:bodyPr/>
          <a:lstStyle/>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r>
              <a:rPr lang="ru-RU" b="1" i="1" smtClean="0"/>
              <a:t>Ограбление (экспроприация).</a:t>
            </a:r>
            <a:r>
              <a:rPr lang="ru-RU" smtClean="0"/>
              <a:t> Одно из основных средств ведения террористической деятельности экстремистов «красной» ориентации. Осуществляется как с целью получения необходимых для ведения борьбы средств, так и в целях пропаганды. Наибольший размах приобретает в периоды революционной дестабилизации.</a:t>
            </a:r>
          </a:p>
          <a:p>
            <a:pPr marR="0" algn="ctr"/>
            <a:endParaRPr lang="ru-RU" smtClean="0"/>
          </a:p>
        </p:txBody>
      </p:sp>
      <p:pic>
        <p:nvPicPr>
          <p:cNvPr id="15364" name="Picture 2" descr="C:\Users\User\Desktop\images.jpg"/>
          <p:cNvPicPr>
            <a:picLocks noChangeAspect="1" noChangeArrowheads="1"/>
          </p:cNvPicPr>
          <p:nvPr/>
        </p:nvPicPr>
        <p:blipFill>
          <a:blip r:embed="rId2"/>
          <a:srcRect/>
          <a:stretch>
            <a:fillRect/>
          </a:stretch>
        </p:blipFill>
        <p:spPr bwMode="auto">
          <a:xfrm>
            <a:off x="2051050" y="1052513"/>
            <a:ext cx="4232275" cy="281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8313" y="115888"/>
            <a:ext cx="7916862" cy="433387"/>
          </a:xfrm>
        </p:spPr>
        <p:txBody>
          <a:bodyPr>
            <a:normAutofit fontScale="90000"/>
          </a:bodyPr>
          <a:lstStyle/>
          <a:p>
            <a:pPr fontAlgn="auto">
              <a:spcAft>
                <a:spcPts val="0"/>
              </a:spcAft>
              <a:defRPr/>
            </a:pPr>
            <a:endParaRPr lang="ru-RU"/>
          </a:p>
        </p:txBody>
      </p:sp>
      <p:sp>
        <p:nvSpPr>
          <p:cNvPr id="16387" name="Подзаголовок 2"/>
          <p:cNvSpPr>
            <a:spLocks noGrp="1"/>
          </p:cNvSpPr>
          <p:nvPr>
            <p:ph type="subTitle" idx="1"/>
          </p:nvPr>
        </p:nvSpPr>
        <p:spPr>
          <a:xfrm>
            <a:off x="323850" y="620713"/>
            <a:ext cx="8712200" cy="6121400"/>
          </a:xfrm>
        </p:spPr>
        <p:txBody>
          <a:bodyPr/>
          <a:lstStyle/>
          <a:p>
            <a:pPr marR="0"/>
            <a:endParaRPr lang="ru-RU" sz="1800" b="1" i="1" smtClean="0"/>
          </a:p>
          <a:p>
            <a:pPr marR="0"/>
            <a:endParaRPr lang="ru-RU" sz="1800" b="1" i="1" smtClean="0"/>
          </a:p>
          <a:p>
            <a:pPr marR="0"/>
            <a:endParaRPr lang="ru-RU" sz="1800" b="1" i="1" smtClean="0"/>
          </a:p>
          <a:p>
            <a:pPr marR="0"/>
            <a:endParaRPr lang="ru-RU" sz="1800" b="1" i="1" smtClean="0"/>
          </a:p>
          <a:p>
            <a:pPr marR="0" algn="ctr"/>
            <a:endParaRPr lang="ru-RU" sz="1800" b="1" i="1" smtClean="0"/>
          </a:p>
          <a:p>
            <a:pPr marR="0" algn="ctr"/>
            <a:endParaRPr lang="ru-RU" sz="1800" b="1" i="1" smtClean="0"/>
          </a:p>
          <a:p>
            <a:pPr marR="0" algn="ctr"/>
            <a:endParaRPr lang="ru-RU" sz="1800" b="1" i="1" smtClean="0"/>
          </a:p>
          <a:p>
            <a:pPr marR="0" algn="ctr"/>
            <a:endParaRPr lang="ru-RU" sz="1800" b="1" i="1" smtClean="0"/>
          </a:p>
          <a:p>
            <a:pPr marR="0" algn="ctr"/>
            <a:r>
              <a:rPr lang="ru-RU" sz="1800" b="1" i="1" smtClean="0"/>
              <a:t>Хайджекинг </a:t>
            </a:r>
            <a:r>
              <a:rPr lang="ru-RU" sz="1800" smtClean="0"/>
              <a:t>– захват транспортного средства: самолета, железнодорожного поезда, автомобиля, корабля. Наиболее часты в мире захваты самолетов, также обозначаемые как «скайджекинг». Скайджекинг наиболее эффективен среди других видов хайджекинга, т.к., во-первых, удерживает спецслужбы от проведения атак на террористов из-за высокого риска поражения заложников, во-вторых, авиатранспорт представляется более удобным средством для того, чтобы скрыться от преследования. Захват кораблей, поездов, автобусов и т.п. менее привлекателен для террористов. Так, например, над кораблем преступникам сложнее установить контроль. Против захвативших поезд, автобус и другие наземные транспортные средства провести антитеррористическую операцию гораздо проще, чем освободить от террористов самолет.</a:t>
            </a:r>
          </a:p>
          <a:p>
            <a:pPr marR="0"/>
            <a:endParaRPr lang="ru-RU" smtClean="0"/>
          </a:p>
        </p:txBody>
      </p:sp>
      <p:pic>
        <p:nvPicPr>
          <p:cNvPr id="16388" name="Picture 3" descr="C:\Users\User\Desktop\5(94).jpg"/>
          <p:cNvPicPr>
            <a:picLocks noChangeAspect="1" noChangeArrowheads="1"/>
          </p:cNvPicPr>
          <p:nvPr/>
        </p:nvPicPr>
        <p:blipFill>
          <a:blip r:embed="rId2"/>
          <a:srcRect/>
          <a:stretch>
            <a:fillRect/>
          </a:stretch>
        </p:blipFill>
        <p:spPr bwMode="auto">
          <a:xfrm>
            <a:off x="2627313" y="692150"/>
            <a:ext cx="4314825" cy="2625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8313" y="115888"/>
            <a:ext cx="8424862" cy="144462"/>
          </a:xfrm>
        </p:spPr>
        <p:txBody>
          <a:bodyPr>
            <a:normAutofit fontScale="90000"/>
          </a:bodyPr>
          <a:lstStyle/>
          <a:p>
            <a:pPr fontAlgn="auto">
              <a:spcAft>
                <a:spcPts val="0"/>
              </a:spcAft>
              <a:defRPr/>
            </a:pPr>
            <a:endParaRPr lang="ru-RU" dirty="0"/>
          </a:p>
        </p:txBody>
      </p:sp>
      <p:sp>
        <p:nvSpPr>
          <p:cNvPr id="17411" name="Подзаголовок 2"/>
          <p:cNvSpPr>
            <a:spLocks noGrp="1"/>
          </p:cNvSpPr>
          <p:nvPr>
            <p:ph type="subTitle" idx="1"/>
          </p:nvPr>
        </p:nvSpPr>
        <p:spPr>
          <a:xfrm>
            <a:off x="395288" y="404813"/>
            <a:ext cx="8497887" cy="6264275"/>
          </a:xfrm>
        </p:spPr>
        <p:txBody>
          <a:bodyPr/>
          <a:lstStyle/>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endParaRPr lang="ru-RU" b="1" i="1" smtClean="0"/>
          </a:p>
          <a:p>
            <a:pPr marR="0" algn="ctr"/>
            <a:r>
              <a:rPr lang="ru-RU" b="1" i="1" smtClean="0"/>
              <a:t>Захват зданий</a:t>
            </a:r>
            <a:r>
              <a:rPr lang="ru-RU" smtClean="0"/>
              <a:t>.  Чаще всего налетам подвергаются здания посольств, правительственных учреждений, партийные офисы. Как правило, захватом здания террористическая операция не ограничивается. В случае удачного для террористов хода дел им предоставляется возможность покинуть захваченное строение под прикрытием заложников.</a:t>
            </a:r>
          </a:p>
          <a:p>
            <a:pPr marR="0" algn="ctr"/>
            <a:endParaRPr lang="ru-RU" smtClean="0"/>
          </a:p>
        </p:txBody>
      </p:sp>
      <p:pic>
        <p:nvPicPr>
          <p:cNvPr id="17412" name="Picture 2" descr="C:\Users\User\Desktop\1390825778_1685925016.jpg"/>
          <p:cNvPicPr>
            <a:picLocks noChangeAspect="1" noChangeArrowheads="1"/>
          </p:cNvPicPr>
          <p:nvPr/>
        </p:nvPicPr>
        <p:blipFill>
          <a:blip r:embed="rId2"/>
          <a:srcRect/>
          <a:stretch>
            <a:fillRect/>
          </a:stretch>
        </p:blipFill>
        <p:spPr bwMode="auto">
          <a:xfrm>
            <a:off x="2170113" y="908050"/>
            <a:ext cx="4371975" cy="2449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288" y="115888"/>
            <a:ext cx="7989887" cy="504825"/>
          </a:xfrm>
        </p:spPr>
        <p:txBody>
          <a:bodyPr>
            <a:normAutofit fontScale="90000"/>
          </a:bodyPr>
          <a:lstStyle/>
          <a:p>
            <a:pPr fontAlgn="auto">
              <a:spcAft>
                <a:spcPts val="0"/>
              </a:spcAft>
              <a:defRPr/>
            </a:pPr>
            <a:endParaRPr lang="ru-RU" dirty="0"/>
          </a:p>
        </p:txBody>
      </p:sp>
      <p:sp>
        <p:nvSpPr>
          <p:cNvPr id="18435" name="Подзаголовок 2"/>
          <p:cNvSpPr>
            <a:spLocks noGrp="1"/>
          </p:cNvSpPr>
          <p:nvPr>
            <p:ph type="subTitle" idx="1"/>
          </p:nvPr>
        </p:nvSpPr>
        <p:spPr>
          <a:xfrm>
            <a:off x="323850" y="692150"/>
            <a:ext cx="8712200" cy="6049963"/>
          </a:xfrm>
        </p:spPr>
        <p:txBody>
          <a:bodyPr/>
          <a:lstStyle/>
          <a:p>
            <a:pPr marR="0" algn="ctr"/>
            <a:endParaRPr lang="ru-RU" b="1" i="1" smtClean="0"/>
          </a:p>
          <a:p>
            <a:pPr marR="0" algn="ctr"/>
            <a:endParaRPr lang="ru-RU" b="1" i="1" smtClean="0"/>
          </a:p>
          <a:p>
            <a:pPr marR="0" algn="ctr"/>
            <a:endParaRPr lang="ru-RU" sz="2000" b="1" i="1" smtClean="0"/>
          </a:p>
          <a:p>
            <a:pPr marR="0" algn="ctr"/>
            <a:endParaRPr lang="ru-RU" sz="2000" b="1" i="1" smtClean="0"/>
          </a:p>
          <a:p>
            <a:pPr marR="0" algn="ctr"/>
            <a:endParaRPr lang="ru-RU" sz="2000" b="1" i="1" smtClean="0"/>
          </a:p>
          <a:p>
            <a:pPr marR="0" algn="ctr"/>
            <a:endParaRPr lang="ru-RU" sz="2000" b="1" i="1" smtClean="0"/>
          </a:p>
          <a:p>
            <a:pPr marR="0" algn="ctr"/>
            <a:endParaRPr lang="ru-RU" sz="2000" b="1" i="1" smtClean="0"/>
          </a:p>
          <a:p>
            <a:pPr marR="0" algn="ctr"/>
            <a:r>
              <a:rPr lang="ru-RU" sz="2000" b="1" i="1" smtClean="0"/>
              <a:t>Кибертерроризм </a:t>
            </a:r>
            <a:r>
              <a:rPr lang="ru-RU" sz="2000" smtClean="0"/>
              <a:t>– нападения на компьютерные сети. Первые примеры компьютерного терроризма появились в конце 1990-х годов, что связано как с развитием сетей, так и с увеличившейся ролью компьютеров во всех сферах жизни. Обратная сторона этого явления – зависимость нормальной жизнедеятельности общества от сохранности компьютеров, и как следствие – увеличившееся внимание к ним различных «киберпартизан» и «киберхулиганов». Нападения на компьютеры посредством несанкционированного доступа производятся в целях саботировать работу соответствующих учреждений.</a:t>
            </a:r>
          </a:p>
          <a:p>
            <a:pPr marR="0"/>
            <a:endParaRPr lang="ru-RU" smtClean="0"/>
          </a:p>
        </p:txBody>
      </p:sp>
      <p:pic>
        <p:nvPicPr>
          <p:cNvPr id="18436" name="Picture 2" descr="C:\Users\User\Desktop\1348456131_attak-450-267_jpg_300x200_crop_q85.jpg"/>
          <p:cNvPicPr>
            <a:picLocks noChangeAspect="1" noChangeArrowheads="1"/>
          </p:cNvPicPr>
          <p:nvPr/>
        </p:nvPicPr>
        <p:blipFill>
          <a:blip r:embed="rId2"/>
          <a:srcRect/>
          <a:stretch>
            <a:fillRect/>
          </a:stretch>
        </p:blipFill>
        <p:spPr bwMode="auto">
          <a:xfrm>
            <a:off x="2268538" y="1052513"/>
            <a:ext cx="4152900" cy="2160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0"/>
            <a:ext cx="8568952" cy="288032"/>
          </a:xfrm>
        </p:spPr>
        <p:txBody>
          <a:bodyPr>
            <a:normAutofit fontScale="90000"/>
          </a:bodyPr>
          <a:lstStyle/>
          <a:p>
            <a:pPr algn="ctr" fontAlgn="auto">
              <a:spcAft>
                <a:spcPts val="0"/>
              </a:spcAft>
              <a:defRPr/>
            </a:pPr>
            <a:r>
              <a:rPr lang="ru-RU" sz="2800" dirty="0" smtClean="0"/>
              <a:t>Основные тенденции современного терроризма</a:t>
            </a:r>
            <a:endParaRPr lang="ru-RU" sz="2800" dirty="0"/>
          </a:p>
        </p:txBody>
      </p:sp>
      <p:sp>
        <p:nvSpPr>
          <p:cNvPr id="3" name="Подзаголовок 2"/>
          <p:cNvSpPr>
            <a:spLocks noGrp="1"/>
          </p:cNvSpPr>
          <p:nvPr>
            <p:ph type="subTitle" idx="1"/>
          </p:nvPr>
        </p:nvSpPr>
        <p:spPr>
          <a:xfrm>
            <a:off x="0" y="333375"/>
            <a:ext cx="9144000" cy="6408738"/>
          </a:xfrm>
        </p:spPr>
        <p:txBody>
          <a:bodyPr>
            <a:noAutofit/>
          </a:bodyPr>
          <a:lstStyle/>
          <a:p>
            <a:pPr marR="0" algn="ctr"/>
            <a:r>
              <a:rPr lang="ru-RU" sz="1100" smtClean="0"/>
              <a:t>В развитии терроризма в последние десятилетия </a:t>
            </a:r>
            <a:r>
              <a:rPr lang="en-US" sz="1100" smtClean="0"/>
              <a:t>XX</a:t>
            </a:r>
            <a:r>
              <a:rPr lang="ru-RU" sz="1100" smtClean="0"/>
              <a:t> и начале </a:t>
            </a:r>
            <a:r>
              <a:rPr lang="en-US" sz="1100" smtClean="0"/>
              <a:t>XXI </a:t>
            </a:r>
            <a:r>
              <a:rPr lang="ru-RU" sz="1100" smtClean="0"/>
              <a:t>веков прослеживается ряд более или менее отчетливых тенденций, изучение которых имеет большое значение и для понимания роли терроризма как глобальной угрозы человечеству, многим странам мира, и для научной разработки системы мер, необходимых для эффективной борьбы с ним.</a:t>
            </a:r>
          </a:p>
          <a:p>
            <a:pPr marR="0" algn="ctr"/>
            <a:r>
              <a:rPr lang="ru-RU" sz="1200" b="1" smtClean="0"/>
              <a:t>1) Повышение общественной опасности терроризма</a:t>
            </a:r>
            <a:r>
              <a:rPr lang="ru-RU" sz="1200" smtClean="0"/>
              <a:t>, как для международных отношений, международной безопасности, так и для конституционного строя и прав граждан многих стран мира.</a:t>
            </a:r>
          </a:p>
          <a:p>
            <a:pPr marR="0" algn="ctr"/>
            <a:r>
              <a:rPr lang="ru-RU" sz="1200" b="1" smtClean="0"/>
              <a:t>2) Расширение его социальной базы</a:t>
            </a:r>
            <a:r>
              <a:rPr lang="ru-RU" sz="1200" smtClean="0"/>
              <a:t>, вовлечение в политическую экстремистскую деятельность в целом ряде стран значительной части населения.</a:t>
            </a:r>
          </a:p>
          <a:p>
            <a:pPr marR="0" algn="ctr"/>
            <a:r>
              <a:rPr lang="ru-RU" sz="1200" b="1" smtClean="0"/>
              <a:t>3) </a:t>
            </a:r>
            <a:r>
              <a:rPr lang="ru-RU" sz="1200" smtClean="0"/>
              <a:t>Он стал </a:t>
            </a:r>
            <a:r>
              <a:rPr lang="ru-RU" sz="1200" b="1" smtClean="0"/>
              <a:t>долговременным фактором</a:t>
            </a:r>
            <a:r>
              <a:rPr lang="ru-RU" sz="1200" smtClean="0"/>
              <a:t> современной политической жизни, относительно </a:t>
            </a:r>
            <a:r>
              <a:rPr lang="ru-RU" sz="1200" b="1" smtClean="0"/>
              <a:t>устойчивым явлением в развитии общества</a:t>
            </a:r>
            <a:r>
              <a:rPr lang="ru-RU" sz="1200" smtClean="0"/>
              <a:t>. За несколько последних десятилетий терроризм не только превратился в широко распространенный феномен социально-политических отношений в основных регионах мира, но и приобрел социальную устойчивость, несмотря на активные усилия по его локализации и искоренению, которые предпринимаются как в рамках отдельных стран, так и на уровне мирового сообщества.</a:t>
            </a:r>
          </a:p>
          <a:p>
            <a:pPr marR="0" algn="ctr"/>
            <a:r>
              <a:rPr lang="ru-RU" sz="1200" b="1" smtClean="0"/>
              <a:t>4) Повышение уровня его организации. </a:t>
            </a:r>
            <a:r>
              <a:rPr lang="ru-RU" sz="1200" smtClean="0"/>
              <a:t>Данная тенденция находит выражение в:</a:t>
            </a:r>
          </a:p>
          <a:p>
            <a:pPr marR="0" algn="ctr"/>
            <a:r>
              <a:rPr lang="ru-RU" sz="1200" b="1" smtClean="0"/>
              <a:t>-</a:t>
            </a:r>
            <a:r>
              <a:rPr lang="ru-RU" sz="1200" smtClean="0"/>
              <a:t> формировании доктрин об использовании террора в политических целях и в осуществлении террористических акций, по крайней мере, со стороны многих экстремистских организаций, на планомерной, систематической основе;</a:t>
            </a:r>
          </a:p>
          <a:p>
            <a:pPr marR="0" algn="ctr"/>
            <a:r>
              <a:rPr lang="ru-RU" sz="1200" b="1" smtClean="0"/>
              <a:t>-</a:t>
            </a:r>
            <a:r>
              <a:rPr lang="ru-RU" sz="1200" smtClean="0"/>
              <a:t> создании развернутой инфраструктуры террористической деятельности;</a:t>
            </a:r>
          </a:p>
          <a:p>
            <a:pPr marR="0" algn="ctr"/>
            <a:r>
              <a:rPr lang="ru-RU" sz="1200" b="1" smtClean="0"/>
              <a:t>-</a:t>
            </a:r>
            <a:r>
              <a:rPr lang="ru-RU" sz="1200" smtClean="0"/>
              <a:t> наличии у многих экстремистских структур развитых связей внутри страны и за рубежом с политическими организациями и источниками средств преступной деятельности;</a:t>
            </a:r>
          </a:p>
          <a:p>
            <a:pPr marR="0" algn="ctr"/>
            <a:r>
              <a:rPr lang="ru-RU" sz="1200" b="1" smtClean="0"/>
              <a:t>-</a:t>
            </a:r>
            <a:r>
              <a:rPr lang="ru-RU" sz="1200" smtClean="0"/>
              <a:t> существовании механизма пропагандистского обеспечения деятельности наиболее значительных террористических формирований.</a:t>
            </a:r>
          </a:p>
          <a:p>
            <a:pPr marR="0" algn="ctr"/>
            <a:r>
              <a:rPr lang="ru-RU" sz="1200" b="1" smtClean="0"/>
              <a:t>5) Блокирование террористических организаций</a:t>
            </a:r>
            <a:r>
              <a:rPr lang="ru-RU" sz="1200" smtClean="0"/>
              <a:t> в рамках отдельных стран и на международном уровне. Это, прежде всего установление и осуществление сотрудничества между структурами, близкими или одинаковыми по своим идейно-политическим позициям. Блокирование террористических организаций осуществляется в таких формах, как согласование идейно-политических позиций, стратегических и тактических установок; обмен информацией;.</a:t>
            </a:r>
          </a:p>
          <a:p>
            <a:pPr marR="0" algn="ctr"/>
            <a:r>
              <a:rPr lang="ru-RU" sz="1200" b="1" smtClean="0"/>
              <a:t>6) Тенденция смыкания терроризма и организованной преступности. </a:t>
            </a:r>
            <a:r>
              <a:rPr lang="ru-RU" sz="1200" smtClean="0"/>
              <a:t>Организованная преступность по своей природе обладает высоким потенциалом применения насилия в преступных целях: ее структуры располагают специальными силами и средствами для его использования, прибегая к нему в повседневной практике, по сути, систематически. Другой основой для смыкания организованной преступности терроризма является потребность террористических структур в получении финансовых средств для продолжения своей деятельности, приобретения оружия и т.д.</a:t>
            </a:r>
          </a:p>
          <a:p>
            <a:pPr marR="0" algn="ctr"/>
            <a:r>
              <a:rPr lang="ru-RU" sz="1200" b="1" smtClean="0"/>
              <a:t>7) Эволюция целей, средств и методов терроризма</a:t>
            </a:r>
            <a:r>
              <a:rPr lang="ru-RU" sz="1200" smtClean="0"/>
              <a:t> превратила его в серьезную угрозу для жизненно важных интересов общества, государства и личности в большинстве стран мира.</a:t>
            </a:r>
          </a:p>
          <a:p>
            <a:pPr marR="0" algn="ctr"/>
            <a:endParaRPr lang="ru-RU" sz="1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0"/>
            <a:ext cx="8856984" cy="476672"/>
          </a:xfrm>
        </p:spPr>
        <p:txBody>
          <a:bodyPr>
            <a:normAutofit fontScale="90000"/>
          </a:bodyPr>
          <a:lstStyle/>
          <a:p>
            <a:pPr algn="ctr" fontAlgn="auto">
              <a:spcAft>
                <a:spcPts val="0"/>
              </a:spcAft>
              <a:defRPr/>
            </a:pPr>
            <a:r>
              <a:rPr lang="ru-RU" dirty="0" smtClean="0"/>
              <a:t/>
            </a:r>
            <a:br>
              <a:rPr lang="ru-RU" dirty="0" smtClean="0"/>
            </a:br>
            <a:r>
              <a:rPr lang="ru-RU" sz="2700" dirty="0" smtClean="0"/>
              <a:t/>
            </a:r>
            <a:br>
              <a:rPr lang="ru-RU" sz="2700" dirty="0" smtClean="0"/>
            </a:br>
            <a:r>
              <a:rPr lang="ru-RU" sz="2700" dirty="0" smtClean="0"/>
              <a:t>Международный терроризм как глобальная проблема </a:t>
            </a:r>
            <a:endParaRPr lang="ru-RU" sz="2700" dirty="0"/>
          </a:p>
        </p:txBody>
      </p:sp>
      <p:sp>
        <p:nvSpPr>
          <p:cNvPr id="3" name="Подзаголовок 2"/>
          <p:cNvSpPr>
            <a:spLocks noGrp="1"/>
          </p:cNvSpPr>
          <p:nvPr>
            <p:ph type="subTitle" idx="1"/>
          </p:nvPr>
        </p:nvSpPr>
        <p:spPr>
          <a:xfrm>
            <a:off x="358775" y="476250"/>
            <a:ext cx="8785225" cy="6381750"/>
          </a:xfrm>
        </p:spPr>
        <p:txBody>
          <a:bodyPr>
            <a:normAutofit/>
          </a:bodyPr>
          <a:lstStyle/>
          <a:p>
            <a:pPr marR="0" algn="ctr">
              <a:lnSpc>
                <a:spcPct val="90000"/>
              </a:lnSpc>
            </a:pPr>
            <a:r>
              <a:rPr lang="ru-RU" sz="1400" smtClean="0"/>
              <a:t>Развитие человечества всегда было противоречивым. На протяжении многих веков прогресс в одной сфере жизни общества сопровождался регрессом в другой, успехи людей в той или иной области вызывали множество проблем, препятствующих дальнейшему развитию. Расширение научно-технических знаний частенько приводило к гибели людей, загрязнению окружающей среды. Однако никогда еще перед человечеством не стояло таких серьезных проблем, как в настоящее время. Многие проблемы современности приобрели глобальный характер. От их решения зависит судьба всего человеческого общества на Земле. В последнюю четверть века к уже существовавшим глобальным проблемам прибавилось еще несколько, в том числе проблема распространения СПИДа, угроза термоядерной катастрофы и проблема международного терроризма. Далее в этой части я остановлюсь именно на последней и приведу доказательства ее принадлежности к глобальным проблемам.</a:t>
            </a:r>
          </a:p>
          <a:p>
            <a:pPr marR="0" algn="ctr">
              <a:lnSpc>
                <a:spcPct val="90000"/>
              </a:lnSpc>
            </a:pPr>
            <a:r>
              <a:rPr lang="ru-RU" sz="1500" smtClean="0"/>
              <a:t>Многие страны пытаются представить наиболее точное определение международного терроризма. Например, Венесуэлой предложено следующее </a:t>
            </a:r>
            <a:r>
              <a:rPr lang="ru-RU" sz="1500" b="1" i="1" smtClean="0"/>
              <a:t>определение международного терроризма</a:t>
            </a:r>
            <a:r>
              <a:rPr lang="ru-RU" sz="1500" smtClean="0"/>
              <a:t>:</a:t>
            </a:r>
          </a:p>
          <a:p>
            <a:pPr marR="0" algn="ctr">
              <a:lnSpc>
                <a:spcPct val="90000"/>
              </a:lnSpc>
            </a:pPr>
            <a:r>
              <a:rPr lang="ru-RU" sz="1500" smtClean="0"/>
              <a:t>- это любая угроза насилия или акт насилия, подвергающие опасности жизнь невинных людей или вызывающие их гибель, или подвергающие риску основные свободы, совершаемые одним лицом или группой лиц на иностранной территории, в открытом море или на борту самолета, находящегося в полете в воздушном пространстве над открытым или свободным морями, в целях насаждения террора или достижения какой-либо политической цели.</a:t>
            </a:r>
          </a:p>
          <a:p>
            <a:pPr marR="0" algn="ctr">
              <a:lnSpc>
                <a:spcPct val="90000"/>
              </a:lnSpc>
            </a:pPr>
            <a:r>
              <a:rPr lang="ru-RU" sz="1500" smtClean="0"/>
              <a:t>Американские исследователи пришли к выводу, что:</a:t>
            </a:r>
          </a:p>
          <a:p>
            <a:pPr marR="0" algn="ctr">
              <a:lnSpc>
                <a:spcPct val="90000"/>
              </a:lnSpc>
            </a:pPr>
            <a:r>
              <a:rPr lang="ru-RU" sz="1500" smtClean="0"/>
              <a:t>- международный терроризм включает … любой противоправный акт, в результате которого наступила смерть, причинен физический ущерб любому лицу или насильственное лишение свободы любого лица, либо его результатом явилось насильственное разрушение собственности, или покушение или реальная угроза совершения любого такого акта; и все это в тех случаях, если акт, угроза или попытка такового происходит или имеет последствия вне пределов территории государства, где преступник имеет гражданство; или вне пределов территории государства, против которого акт направлен; или на территории государства, против которого акт направлен, но предполагаемый преступник знает или должен знать, что лицо, против которого акт направлен, является иностранцем (для государства места совершения преступления), или на территории любого государства, когда совершение акта было поддержано из-за рубежа, независимо от гражданства предполагаемого преступника.</a:t>
            </a:r>
          </a:p>
          <a:p>
            <a:pPr marR="0" algn="ctr">
              <a:lnSpc>
                <a:spcPct val="90000"/>
              </a:lnSpc>
            </a:pPr>
            <a:endParaRPr lang="ru-RU" sz="1400" smtClean="0"/>
          </a:p>
          <a:p>
            <a:pPr marR="0">
              <a:lnSpc>
                <a:spcPct val="90000"/>
              </a:lnSpc>
            </a:pPr>
            <a:endParaRPr lang="ru-RU" sz="2400" smtClean="0"/>
          </a:p>
        </p:txBody>
      </p:sp>
      <p:sp>
        <p:nvSpPr>
          <p:cNvPr id="4" name="Заголовок 1"/>
          <p:cNvSpPr txBox="1">
            <a:spLocks/>
          </p:cNvSpPr>
          <p:nvPr/>
        </p:nvSpPr>
        <p:spPr>
          <a:xfrm>
            <a:off x="251520" y="116632"/>
            <a:ext cx="8892480" cy="360040"/>
          </a:xfrm>
          <a:prstGeom prst="rect">
            <a:avLst/>
          </a:prstGeom>
          <a:ln>
            <a:noFill/>
          </a:ln>
        </p:spPr>
        <p:txBody>
          <a:bodyPr lIns="0" tIns="0" rIns="18288" bIns="0" anchor="b">
            <a:normAutofit fontScale="25000" lnSpcReduction="200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ru-RU" sz="56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
            </a:r>
            <a:br>
              <a:rPr lang="ru-RU" sz="56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br>
            <a:r>
              <a:rPr lang="ru-RU" sz="93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
            </a:r>
            <a:br>
              <a:rPr lang="ru-RU" sz="93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br>
            <a:endParaRPr lang="ru-RU" sz="93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0"/>
            <a:ext cx="8640763" cy="404813"/>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250825" y="476250"/>
            <a:ext cx="8893175" cy="6381750"/>
          </a:xfrm>
        </p:spPr>
        <p:txBody>
          <a:bodyPr>
            <a:normAutofit/>
          </a:bodyPr>
          <a:lstStyle/>
          <a:p>
            <a:pPr marR="0" algn="ctr">
              <a:lnSpc>
                <a:spcPct val="80000"/>
              </a:lnSpc>
            </a:pPr>
            <a:r>
              <a:rPr lang="ru-RU" sz="2000" smtClean="0"/>
              <a:t>Это лишь немногие примеры определения понятия «международный терроризм». На сегодняшний день проблема принятия универсального определения остается открытой.</a:t>
            </a:r>
          </a:p>
          <a:p>
            <a:pPr marR="0" algn="ctr">
              <a:lnSpc>
                <a:spcPct val="80000"/>
              </a:lnSpc>
            </a:pPr>
            <a:r>
              <a:rPr lang="ru-RU" sz="2000" smtClean="0"/>
              <a:t>За последние десятилетия терроризм, несомненно, перерос в одну из самых опасных проблем человечества. Однако далеко не все ученые и специалисты признают эту проблему глобальной. Кто же прав: те, кто уверен в глобальности этой проблемы, или же их оппоненты, не видящие реальной угрозы мировому сообществу? Я считаю, что первые. Далее я докажу свою точку зрения, опираясь на основные признаки глобальных проблем, выясню, присущи ли они проблеме международного терроризма.</a:t>
            </a:r>
          </a:p>
          <a:p>
            <a:pPr marR="0" algn="ctr">
              <a:lnSpc>
                <a:spcPct val="80000"/>
              </a:lnSpc>
            </a:pPr>
            <a:r>
              <a:rPr lang="ru-RU" sz="2000" smtClean="0"/>
              <a:t>Как уже отмечалось ранее, глобальные проблемы имеют </a:t>
            </a:r>
            <a:r>
              <a:rPr lang="ru-RU" sz="2000" b="1" i="1" smtClean="0"/>
              <a:t>три основных признака</a:t>
            </a:r>
            <a:r>
              <a:rPr lang="ru-RU" sz="2000" smtClean="0"/>
              <a:t>, выделяющих их из большого числа насущных проблем и придающих им статус глобальных. Проблемы являются глобальными, если они:  </a:t>
            </a:r>
          </a:p>
          <a:p>
            <a:pPr marR="0" algn="ctr">
              <a:lnSpc>
                <a:spcPct val="80000"/>
              </a:lnSpc>
            </a:pPr>
            <a:r>
              <a:rPr lang="ru-RU" sz="2000" smtClean="0"/>
              <a:t>1) касаются всего человечества, затрагивая интересы и судьбы всех стран, народов и социальных слоев;</a:t>
            </a:r>
          </a:p>
          <a:p>
            <a:pPr marR="0" algn="ctr">
              <a:lnSpc>
                <a:spcPct val="80000"/>
              </a:lnSpc>
            </a:pPr>
            <a:r>
              <a:rPr lang="ru-RU" sz="2000" smtClean="0"/>
              <a:t>2) приводят к значительным экономическим и социальным потерям, а в случаях обострения могут угрожать всему существованию человеческой цивилизации; </a:t>
            </a:r>
          </a:p>
          <a:p>
            <a:pPr marR="0" algn="ctr">
              <a:lnSpc>
                <a:spcPct val="80000"/>
              </a:lnSpc>
            </a:pPr>
            <a:r>
              <a:rPr lang="ru-RU" sz="2000" smtClean="0"/>
              <a:t>3) требуют для своего решения сотрудничества в общепланетарном масштабе, совместных действий всех стран и народов.</a:t>
            </a:r>
          </a:p>
          <a:p>
            <a:pPr marR="0" algn="ctr">
              <a:lnSpc>
                <a:spcPct val="80000"/>
              </a:lnSpc>
            </a:pPr>
            <a:r>
              <a:rPr lang="ru-RU" sz="2000" smtClean="0"/>
              <a:t>Остановлюсь более подробно на каждом из признаков..</a:t>
            </a:r>
          </a:p>
          <a:p>
            <a:pPr marR="0" algn="just">
              <a:lnSpc>
                <a:spcPct val="80000"/>
              </a:lnSpc>
            </a:pPr>
            <a:endParaRPr lang="ru-RU"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88913"/>
            <a:ext cx="8569325" cy="144462"/>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250825" y="404813"/>
            <a:ext cx="8785225" cy="6337300"/>
          </a:xfrm>
        </p:spPr>
        <p:txBody>
          <a:bodyPr>
            <a:normAutofit/>
          </a:bodyPr>
          <a:lstStyle/>
          <a:p>
            <a:pPr marR="0" algn="ctr">
              <a:lnSpc>
                <a:spcPct val="80000"/>
              </a:lnSpc>
            </a:pPr>
            <a:r>
              <a:rPr lang="ru-RU" sz="1800" smtClean="0"/>
              <a:t>Итак, первый признак глобальности проблемы: они</a:t>
            </a:r>
          </a:p>
          <a:p>
            <a:pPr marR="0" algn="ctr">
              <a:lnSpc>
                <a:spcPct val="80000"/>
              </a:lnSpc>
            </a:pPr>
            <a:r>
              <a:rPr lang="ru-RU" sz="1800" b="1" i="1" smtClean="0"/>
              <a:t>носят планетарный характер.</a:t>
            </a:r>
            <a:r>
              <a:rPr lang="ru-RU" sz="1800" smtClean="0"/>
              <a:t> </a:t>
            </a:r>
          </a:p>
          <a:p>
            <a:pPr marR="0" algn="ctr">
              <a:lnSpc>
                <a:spcPct val="80000"/>
              </a:lnSpc>
            </a:pPr>
            <a:r>
              <a:rPr lang="ru-RU" sz="1800" smtClean="0"/>
              <a:t>Если в середине </a:t>
            </a:r>
            <a:r>
              <a:rPr lang="en-US" sz="1800" smtClean="0"/>
              <a:t>XX</a:t>
            </a:r>
            <a:r>
              <a:rPr lang="ru-RU" sz="1800" smtClean="0"/>
              <a:t> в. терроризм считался локальным явлением, то уже к началу третьего тысячелетия он охватил большую часть мира. Сейчас на земле не осталось места, куда не проник терроризм. Акты терроризма имели место на каждом континенте (кроме разве что Антарктиды). Разумеется, не во всех странах совершались акты именно международного терроризма, но от этого отнюдь не уменьшается опасность самого явления. Чем больше расширяется география внутреннего терроризма, тем больше угроза его перерастания в международный. В чем же причина столь широкого распространения терроризма в современном мире? Аналитики называют в качестве основной причины </a:t>
            </a:r>
            <a:r>
              <a:rPr lang="ru-RU" sz="1800" b="1" i="1" smtClean="0"/>
              <a:t>расширение социальной базы терроризма</a:t>
            </a:r>
            <a:r>
              <a:rPr lang="ru-RU" sz="1800" smtClean="0"/>
              <a:t>, вовлечение в экстремистскую (а значит потенциально террористическую) деятельность все больших слоев населения в некоторых странах. А это, в свою очередь, происходит от того, что во многих регионах распространяются и обостряются различные противоречия: межнациональные, межконфессиональные, религиозные, социальные и др. Не получив удовлетворения своих требований обычными методами, эти люди начинают использовать методы терроризма.</a:t>
            </a:r>
          </a:p>
          <a:p>
            <a:pPr marR="0" algn="ctr">
              <a:lnSpc>
                <a:spcPct val="80000"/>
              </a:lnSpc>
            </a:pPr>
            <a:r>
              <a:rPr lang="ru-RU" sz="1800" smtClean="0"/>
              <a:t>Итак, на основе выше приведенных фактов можно сделать вывод о том, что в наши дни география террористической активности не имеет границ. Огромное число стран пострадало от терроризма. Эта проблема касается каждого жителя планеты, независимо от его социального статуса, дохода и т.д. Следовательно, проблеме терроризма в </a:t>
            </a:r>
            <a:r>
              <a:rPr lang="en-US" sz="1800" smtClean="0"/>
              <a:t>XXI</a:t>
            </a:r>
            <a:r>
              <a:rPr lang="ru-RU" sz="1800" smtClean="0"/>
              <a:t> в. присущ первый признак глобальности.</a:t>
            </a:r>
          </a:p>
          <a:p>
            <a:pPr marR="0">
              <a:lnSpc>
                <a:spcPct val="80000"/>
              </a:lnSpc>
            </a:pPr>
            <a:endParaRPr lang="ru-RU" sz="1800" b="1" i="1" smtClean="0"/>
          </a:p>
          <a:p>
            <a:pPr marR="0">
              <a:lnSpc>
                <a:spcPct val="80000"/>
              </a:lnSpc>
            </a:pPr>
            <a:endParaRPr lang="ru-RU"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15888"/>
            <a:ext cx="8061325" cy="144462"/>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179388" y="333375"/>
            <a:ext cx="8856662" cy="6408738"/>
          </a:xfrm>
        </p:spPr>
        <p:txBody>
          <a:bodyPr>
            <a:normAutofit/>
          </a:bodyPr>
          <a:lstStyle/>
          <a:p>
            <a:pPr marR="0" algn="ctr">
              <a:lnSpc>
                <a:spcPct val="80000"/>
              </a:lnSpc>
            </a:pPr>
            <a:r>
              <a:rPr lang="ru-RU" sz="1600" smtClean="0"/>
              <a:t>Перейдем теперь ко второму признаку. Он звучит следующим образом: </a:t>
            </a:r>
            <a:r>
              <a:rPr lang="ru-RU" sz="1600" b="1" i="1" smtClean="0"/>
              <a:t>глобальные проблемы приводят к значительным экономическим и социальным потерям, а в случаях обострения могут угрожать всему существованию человеческой цивилизации</a:t>
            </a:r>
            <a:r>
              <a:rPr lang="ru-RU" sz="1600" smtClean="0"/>
              <a:t>.</a:t>
            </a:r>
          </a:p>
          <a:p>
            <a:pPr marR="0" algn="ctr">
              <a:lnSpc>
                <a:spcPct val="80000"/>
              </a:lnSpc>
            </a:pPr>
            <a:r>
              <a:rPr lang="ru-RU" sz="1600" smtClean="0"/>
              <a:t>Все глобальные проблемы наносят значительный урон человечеству. Однако некоторые из них потенциально намного опаснее других, например предотвращение ядерной катастрофы и угроза новой мировой войны. Они чрезвычайно опасны для общества каждая в отдельности. Но они тесно связаны друг с другом, и реализация одной угрозы наверняка приведет к реализации другой. Однако, если к решению этих двух проблем можно прийти мирным путем, путем многосторонних переговоров и соглашений, то решение проблемы международного терроризма требует гораздо больше сил и средств. С терроризмом нельзя договориться, нельзя с помощью соглашения уничтожить эту болезнь. А она все прогрессирует.</a:t>
            </a:r>
          </a:p>
          <a:p>
            <a:pPr marR="0" algn="ctr">
              <a:lnSpc>
                <a:spcPct val="80000"/>
              </a:lnSpc>
            </a:pPr>
            <a:r>
              <a:rPr lang="ru-RU" sz="1600" smtClean="0"/>
              <a:t>Сейчас международный терроризм стал в тысячи раз опаснее, чем был еще в прошлом столетии. Если тогда жертвами терроризма становились отдельные личности, выбранные из тысяч и миллионов других людей по классовому и материальному признаку, то теперь не только каждый житель планеты может стать его жертвой, но и все человечество находится в опасности, ему грозит гибель. Почему так происходит? Что же делает международный терроризм столь опасным и угрожающим явлением современности?</a:t>
            </a:r>
          </a:p>
          <a:p>
            <a:pPr marR="0" algn="ctr">
              <a:lnSpc>
                <a:spcPct val="80000"/>
              </a:lnSpc>
            </a:pPr>
            <a:r>
              <a:rPr lang="ru-RU" sz="1600" smtClean="0"/>
              <a:t>Ответ на этот вопрос можно найти, рассмотрев основные </a:t>
            </a:r>
            <a:r>
              <a:rPr lang="ru-RU" sz="1600" b="1" smtClean="0"/>
              <a:t>тенденции </a:t>
            </a:r>
            <a:r>
              <a:rPr lang="ru-RU" sz="1600" smtClean="0"/>
              <a:t>современного терроризма, т.к. особенно зловещий оттенок эта проблема приобрела именно тогда, когда главные мировые державы вступили в постиндустриальную эпоху. Чем больше развиваются знания общества, тем острее стоит угроза гибели тысяч, миллионов, а то и миллиардов людей на земле.</a:t>
            </a:r>
          </a:p>
          <a:p>
            <a:pPr marR="0" algn="ctr">
              <a:lnSpc>
                <a:spcPct val="80000"/>
              </a:lnSpc>
            </a:pPr>
            <a:r>
              <a:rPr lang="ru-RU" sz="1600" smtClean="0"/>
              <a:t>Суммируя все выше сказанное, можно с уверенностью сказать, что в настоящее время международный терроризм перерос в проблему, которая может привести к огромным потерям (человеческим и экономическим), а в случае обострения может угрожать гибелью всему человечеству.</a:t>
            </a:r>
          </a:p>
          <a:p>
            <a:pPr marR="0" algn="ctr">
              <a:lnSpc>
                <a:spcPct val="80000"/>
              </a:lnSpc>
            </a:pPr>
            <a:endParaRPr lang="ru-RU"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381000"/>
            <a:ext cx="7774632" cy="455712"/>
          </a:xfrm>
        </p:spPr>
        <p:txBody>
          <a:bodyPr>
            <a:normAutofit fontScale="90000"/>
          </a:bodyPr>
          <a:lstStyle/>
          <a:p>
            <a:pPr algn="ctr" fontAlgn="auto">
              <a:spcAft>
                <a:spcPts val="0"/>
              </a:spcAft>
              <a:defRPr/>
            </a:pPr>
            <a:r>
              <a:rPr lang="ru-RU" dirty="0" smtClean="0"/>
              <a:t>Введение</a:t>
            </a:r>
            <a:endParaRPr lang="ru-RU" dirty="0"/>
          </a:p>
        </p:txBody>
      </p:sp>
      <p:sp>
        <p:nvSpPr>
          <p:cNvPr id="2" name="Подзаголовок 1"/>
          <p:cNvSpPr>
            <a:spLocks noGrp="1"/>
          </p:cNvSpPr>
          <p:nvPr>
            <p:ph type="subTitle" idx="1"/>
          </p:nvPr>
        </p:nvSpPr>
        <p:spPr>
          <a:xfrm>
            <a:off x="323850" y="908050"/>
            <a:ext cx="8569325" cy="5329238"/>
          </a:xfrm>
        </p:spPr>
        <p:txBody>
          <a:bodyPr>
            <a:normAutofit/>
          </a:bodyPr>
          <a:lstStyle/>
          <a:p>
            <a:pPr marR="0" algn="ctr">
              <a:lnSpc>
                <a:spcPct val="80000"/>
              </a:lnSpc>
            </a:pPr>
            <a:r>
              <a:rPr lang="ru-RU" sz="1800" smtClean="0"/>
              <a:t>В теоретическом наследстве, доставшемся нам от прежних лет, содержится учение о войнах.</a:t>
            </a:r>
            <a:br>
              <a:rPr lang="ru-RU" sz="1800" smtClean="0"/>
            </a:br>
            <a:r>
              <a:rPr lang="ru-RU" sz="1800" smtClean="0"/>
              <a:t>Мы усвоили и четко запомнили - войны бывают: справедливые и несправедливые, захватнические и национально-освободительные, гражданские и мировые. Война - явление социальное. Она порождена человеческим обществом и существует с незапамятных первобытных времён. Она эволюционирует вместе с развитием общества, приобретая новые формы, иные масштабы. Но суть войны в основном остаётся прежней.</a:t>
            </a:r>
            <a:br>
              <a:rPr lang="ru-RU" sz="1800" smtClean="0"/>
            </a:br>
            <a:r>
              <a:rPr lang="ru-RU" sz="1800" smtClean="0"/>
              <a:t>Терроризм тесно связан с Современностью , он родился вместе с ней, а еще точнее, она родилась вместе с ним. Более того, это явление ныне мировое, глобальное. Это прямая и явная угроза миру в целом и каждому по отдельности. Терроризм становится – стал за последние 25-30 лет – чуть ли не структурой повседневности во многих странах. Теперь и у нас. А потому явление терроризма заслуживает внимания.</a:t>
            </a:r>
          </a:p>
          <a:p>
            <a:pPr marR="0" algn="ctr">
              <a:lnSpc>
                <a:spcPct val="80000"/>
              </a:lnSpc>
            </a:pPr>
            <a:r>
              <a:rPr lang="ru-RU" sz="1800" smtClean="0"/>
              <a:t>В последней четверти XX в. мир, включая Россию, столкнулся с целым букетом различных форм терроризма. Однако если поместить их в контекст эпохи как некой целостности, то становится ясно, что терроризм – элемент исторической драмы, перелома, который мир и мы вместе с ним переживаем последние 25-30 лет. И чтобы понять суть нынешнего терроризма, нужно понять его место в эпохе 1970-1990-х гг. в частности и в Современности вообще – </a:t>
            </a:r>
            <a:r>
              <a:rPr lang="ru-RU" sz="1800" i="1" smtClean="0"/>
              <a:t>“кто предупрежден, тот вооружен”</a:t>
            </a:r>
            <a:r>
              <a:rPr lang="ru-RU" sz="1800" smtClean="0"/>
              <a:t>.</a:t>
            </a:r>
          </a:p>
          <a:p>
            <a:pPr marR="0" algn="ctr">
              <a:lnSpc>
                <a:spcPct val="80000"/>
              </a:lnSpc>
            </a:pPr>
            <a:endParaRPr lang="ru-RU" sz="1800" smtClean="0"/>
          </a:p>
          <a:p>
            <a:pPr marR="0" algn="ctr">
              <a:lnSpc>
                <a:spcPct val="80000"/>
              </a:lnSpc>
            </a:pPr>
            <a:endParaRPr lang="ru-RU" sz="1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8313" y="115888"/>
            <a:ext cx="7916862" cy="217487"/>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250825" y="333375"/>
            <a:ext cx="8713788" cy="6335713"/>
          </a:xfrm>
        </p:spPr>
        <p:txBody>
          <a:bodyPr>
            <a:noAutofit/>
          </a:bodyPr>
          <a:lstStyle/>
          <a:p>
            <a:pPr marR="0" algn="ctr"/>
            <a:r>
              <a:rPr lang="ru-RU" sz="1400" smtClean="0"/>
              <a:t>И, наконец, рассмотрим третий признак глобальных проблем: они</a:t>
            </a:r>
            <a:r>
              <a:rPr lang="ru-RU" sz="1400" b="1" i="1" smtClean="0"/>
              <a:t> требуют для своего решения сотрудничества в общепланетарном масштабе, совместных действий всех стран и народов.</a:t>
            </a:r>
          </a:p>
          <a:p>
            <a:pPr marR="0" algn="ctr"/>
            <a:r>
              <a:rPr lang="ru-RU" sz="1400" smtClean="0"/>
              <a:t>Проблема международного терроризма отвечает этому признаку. Действительно, что же может сделать какая-либо страна в одиночку для решения этой проблемы? Государство может пытаться бороться с внутренним терроризмом, на своей территории, вводя специальные законы по борьбе с этим явлением, предпринимая боевые операции для ликвидации баз террористов и т.д. Но для борьбы с международным терроризмом сил одного государства недостаточно. Хотя бы из-за принципа невмешательства во внутренние дела других государств. И если одно государство все же вторгнется в пределы другого, это приведет скорее к войне, нежели к решению проблемы терроризма, примером чему служит все та же Ливанская война. Да и другие страны периодически совершали такие антитеррористические операции (например, введение войск США в Ирак), которые, кроме колоссальных жертв с обеих сторон, ни к каким более существенным результатам не привели.</a:t>
            </a:r>
          </a:p>
          <a:p>
            <a:pPr marR="0" algn="ctr"/>
            <a:r>
              <a:rPr lang="ru-RU" sz="1400" smtClean="0"/>
              <a:t>Итак, для решения проблемы международного терроризма требуются усилия всего человечества. На универсальном уровне проблемой терроризма вообще и международного терроризма в частности занимается ООН и ее специализированные учреждения – Международная организация гражданской авиации (ИКАО), Международная морская организация (ИМО), Международное агентство по атомной энергии (МАГАТЭ). Например, 9 декабря 1994г. Генеральная Ассамблея ООН утвердила </a:t>
            </a:r>
            <a:r>
              <a:rPr lang="ru-RU" sz="1400" i="1" smtClean="0"/>
              <a:t>«Декларацию о мерах по ликвидации международного терроризма»</a:t>
            </a:r>
            <a:r>
              <a:rPr lang="ru-RU" sz="1400" smtClean="0"/>
              <a:t>. В ней безоговорочно осуждались как преступные и не имеющие оправдания все акты, методы и практика терроризма, где бы и кем бы они ни осуществлялись.</a:t>
            </a:r>
          </a:p>
          <a:p>
            <a:pPr marR="0" algn="ctr"/>
            <a:r>
              <a:rPr lang="ru-RU" sz="1400" smtClean="0"/>
              <a:t>Международный терроризм во всех своих формах проявления за последние десятилетия превратился в одну из опаснейших по своим масштабам, непредсказуемости и последствиям общественно-политических и моральных проблем. Терроризм и экстремизм в любых их проявлениях угрожают безопасности всего мира, влекут за собой огромные политические, экономические и моральные потери, оказывают сильное психологическое давление на большие массы людей, унося все больше и больше жизней ни в чем не повинных людей. Все это позволяет причислить международный терроризм к глобальным проблемам человечества.</a:t>
            </a:r>
          </a:p>
          <a:p>
            <a:pPr marR="0" algn="ctr"/>
            <a:r>
              <a:rPr lang="ru-RU" sz="1400" smtClean="0"/>
              <a:t> </a:t>
            </a:r>
          </a:p>
          <a:p>
            <a:pPr marR="0"/>
            <a:endParaRPr lang="ru-RU" sz="1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16632"/>
            <a:ext cx="7701480" cy="792088"/>
          </a:xfrm>
        </p:spPr>
        <p:txBody>
          <a:bodyPr>
            <a:normAutofit fontScale="90000"/>
          </a:bodyPr>
          <a:lstStyle/>
          <a:p>
            <a:pPr algn="ctr" fontAlgn="auto">
              <a:spcAft>
                <a:spcPts val="0"/>
              </a:spcAft>
              <a:defRPr/>
            </a:pPr>
            <a:r>
              <a:rPr lang="ru-RU" dirty="0" smtClean="0"/>
              <a:t>Сущность терроризма</a:t>
            </a:r>
            <a:endParaRPr lang="ru-RU" dirty="0"/>
          </a:p>
        </p:txBody>
      </p:sp>
      <p:sp>
        <p:nvSpPr>
          <p:cNvPr id="3" name="Подзаголовок 2"/>
          <p:cNvSpPr>
            <a:spLocks noGrp="1"/>
          </p:cNvSpPr>
          <p:nvPr>
            <p:ph type="subTitle" idx="1"/>
          </p:nvPr>
        </p:nvSpPr>
        <p:spPr>
          <a:xfrm>
            <a:off x="107950" y="908050"/>
            <a:ext cx="9217025" cy="5761038"/>
          </a:xfrm>
        </p:spPr>
        <p:txBody>
          <a:bodyPr>
            <a:noAutofit/>
          </a:bodyPr>
          <a:lstStyle/>
          <a:p>
            <a:pPr marR="0" algn="ctr"/>
            <a:r>
              <a:rPr lang="ru-RU" sz="1200" smtClean="0"/>
              <a:t>В настоящее время не существует универсального определения таких понятий, как «терроризм» и «международный терроризм», признанных мировым сообществом. В каждой стране пользуются своим собственным определением терроризма. Вот лишь некоторые из них:</a:t>
            </a:r>
          </a:p>
          <a:p>
            <a:pPr marR="0" algn="ctr"/>
            <a:r>
              <a:rPr lang="ru-RU" sz="1200" smtClean="0"/>
              <a:t>- это угроза применения или применение насилия в политических целях отдельными лицами или группами лиц, действующими за или против существующего в данной стране правительства, когда такие действия направлены на то, чтобы нанести удар или запугать более многочисленную группу, чем непосредственная жертва, в отношении которой применяется насилие;</a:t>
            </a:r>
          </a:p>
          <a:p>
            <a:pPr marR="0" algn="ctr"/>
            <a:r>
              <a:rPr lang="ru-RU" sz="1200" smtClean="0"/>
              <a:t>- это противоправное использование сил и насилия против личности или собственности в целях устрашения или давления на правительство, гражданское население или любую его часть в осуществлении политических и социальных целей;</a:t>
            </a:r>
          </a:p>
          <a:p>
            <a:pPr marR="0" algn="ctr"/>
            <a:r>
              <a:rPr lang="ru-RU" sz="1200" smtClean="0"/>
              <a:t>- это насилие или угроза его применения в отношении физических лиц или организаций, а также уничтожение или угроза уничтожения имущества или других материальных объектов, создающих опасность гибели людей, причинения значительного имущественного ущерба либо наступления иных общественно опасных последствий, осуществляемых в целях нарушения общественной безопасности, устрашения населения или оказания воздействия на принятие органами власти решений, посягательство на жизнь государственного или общественного деятеля, совершенное в целях прекращения его государственной или иной политической деятельности либо из мести за такую деятельность; нападение на представителя иностранного государства или сотрудника международной организации, пользующихся международной защитой, а равно на служебные помещения, либо транспортные средства лиц, пользующихся международной защитой, если это деяние совершено в целях провокации войны или осложнения международных отношений;</a:t>
            </a:r>
          </a:p>
          <a:p>
            <a:pPr marR="0" algn="ctr"/>
            <a:r>
              <a:rPr lang="ru-RU" sz="1200" smtClean="0"/>
              <a:t>- это система использования насилия для достижения политических целей посредством принуждения государственных органов, международных и национальных организаций, государственных и общественных деятелей, отдельных граждан или их групп к совершению или отказу от совершения тех или иных действии в пользу террористов путем нелегитимного применения силы или угрозы ее применения к конкретным лицам или к любым другим лицам и группам;</a:t>
            </a:r>
          </a:p>
          <a:p>
            <a:pPr marR="0" algn="ctr"/>
            <a:r>
              <a:rPr lang="ru-RU" sz="1200" smtClean="0"/>
              <a:t>- это акты насилия против граждан (должностных лиц государства) или объектов с целью дестабилизации общественного порядка внутри страны или осложнения международных отношений;</a:t>
            </a:r>
          </a:p>
          <a:p>
            <a:pPr marR="0" algn="ctr"/>
            <a:r>
              <a:rPr lang="ru-RU" sz="1200" smtClean="0"/>
              <a:t>- акты, сами по себе являющиеся формами общеуголовных преступлений, но совершаемые преднамеренно с целью вызвать панику, беспорядок и террор в организованном обществе, парализовать противодействие террору со стороны общественных сил и интенсифицировать беды и страдания общества.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7917504" cy="720080"/>
          </a:xfrm>
        </p:spPr>
        <p:txBody>
          <a:bodyPr>
            <a:normAutofit fontScale="90000"/>
          </a:bodyPr>
          <a:lstStyle/>
          <a:p>
            <a:pPr algn="ctr" fontAlgn="auto">
              <a:spcAft>
                <a:spcPts val="0"/>
              </a:spcAft>
              <a:defRPr/>
            </a:pPr>
            <a:r>
              <a:rPr lang="ru-RU" dirty="0" smtClean="0"/>
              <a:t>Классификация</a:t>
            </a:r>
            <a:endParaRPr lang="ru-RU" dirty="0"/>
          </a:p>
        </p:txBody>
      </p:sp>
      <p:sp>
        <p:nvSpPr>
          <p:cNvPr id="3" name="Подзаголовок 2"/>
          <p:cNvSpPr>
            <a:spLocks noGrp="1"/>
          </p:cNvSpPr>
          <p:nvPr>
            <p:ph type="subTitle" idx="1"/>
          </p:nvPr>
        </p:nvSpPr>
        <p:spPr>
          <a:xfrm>
            <a:off x="107950" y="836613"/>
            <a:ext cx="9036050" cy="5761037"/>
          </a:xfrm>
        </p:spPr>
        <p:txBody>
          <a:bodyPr>
            <a:normAutofit/>
          </a:bodyPr>
          <a:lstStyle/>
          <a:p>
            <a:pPr marR="0" algn="l">
              <a:lnSpc>
                <a:spcPct val="80000"/>
              </a:lnSpc>
            </a:pPr>
            <a:r>
              <a:rPr lang="ru-RU" sz="1600" smtClean="0"/>
              <a:t>                                                                                              1. </a:t>
            </a:r>
            <a:r>
              <a:rPr lang="ru-RU" sz="1600" b="1" i="1" u="sng" smtClean="0"/>
              <a:t>По сферам общественной жизни:</a:t>
            </a:r>
          </a:p>
          <a:p>
            <a:pPr marR="0" algn="l">
              <a:lnSpc>
                <a:spcPct val="80000"/>
              </a:lnSpc>
            </a:pPr>
            <a:r>
              <a:rPr lang="ru-RU" sz="1600" smtClean="0"/>
              <a:t>                                                                                               а</a:t>
            </a:r>
            <a:r>
              <a:rPr lang="ru-RU" sz="1400" smtClean="0"/>
              <a:t>)  политический терроризм;</a:t>
            </a:r>
          </a:p>
          <a:p>
            <a:pPr marR="0" algn="l">
              <a:lnSpc>
                <a:spcPct val="80000"/>
              </a:lnSpc>
            </a:pPr>
            <a:r>
              <a:rPr lang="ru-RU" sz="1400" smtClean="0"/>
              <a:t>                                                                                                             б) социальный (левый, правый);</a:t>
            </a:r>
          </a:p>
          <a:p>
            <a:pPr marR="0" algn="l">
              <a:lnSpc>
                <a:spcPct val="80000"/>
              </a:lnSpc>
            </a:pPr>
            <a:r>
              <a:rPr lang="ru-RU" sz="1400" smtClean="0"/>
              <a:t>                                                                                                             в) национальный;</a:t>
            </a:r>
          </a:p>
          <a:p>
            <a:pPr marR="0" algn="l">
              <a:lnSpc>
                <a:spcPct val="80000"/>
              </a:lnSpc>
            </a:pPr>
            <a:r>
              <a:rPr lang="ru-RU" sz="1400" smtClean="0"/>
              <a:t>                                                                                                              г) территориально-сепаратистский;</a:t>
            </a:r>
          </a:p>
          <a:p>
            <a:pPr marR="0" algn="l">
              <a:lnSpc>
                <a:spcPct val="80000"/>
              </a:lnSpc>
            </a:pPr>
            <a:r>
              <a:rPr lang="ru-RU" sz="1400" smtClean="0"/>
              <a:t>                                                                                                              д) мировоззренческий;</a:t>
            </a:r>
          </a:p>
          <a:p>
            <a:pPr marR="0" algn="l">
              <a:lnSpc>
                <a:spcPct val="80000"/>
              </a:lnSpc>
            </a:pPr>
            <a:r>
              <a:rPr lang="ru-RU" sz="1400" smtClean="0"/>
              <a:t>                                                                                                              е) уголовный.</a:t>
            </a:r>
          </a:p>
          <a:p>
            <a:pPr marR="0" algn="l">
              <a:lnSpc>
                <a:spcPct val="80000"/>
              </a:lnSpc>
            </a:pPr>
            <a:endParaRPr lang="ru-RU" sz="1400" smtClean="0"/>
          </a:p>
          <a:p>
            <a:pPr marR="0" algn="l">
              <a:lnSpc>
                <a:spcPct val="80000"/>
              </a:lnSpc>
            </a:pPr>
            <a:endParaRPr lang="ru-RU" sz="1400" smtClean="0"/>
          </a:p>
          <a:p>
            <a:pPr marR="0" algn="l">
              <a:lnSpc>
                <a:spcPct val="80000"/>
              </a:lnSpc>
            </a:pPr>
            <a:r>
              <a:rPr lang="ru-RU" sz="1400" smtClean="0"/>
              <a:t>                                                          </a:t>
            </a:r>
            <a:r>
              <a:rPr lang="ru-RU" sz="1600" smtClean="0"/>
              <a:t>2</a:t>
            </a:r>
            <a:r>
              <a:rPr lang="ru-RU" sz="1600" b="1" i="1" u="sng" smtClean="0"/>
              <a:t>. По территории распространения</a:t>
            </a:r>
            <a:r>
              <a:rPr lang="ru-RU" sz="1400" b="1" i="1" u="sng" smtClean="0"/>
              <a:t>:</a:t>
            </a:r>
          </a:p>
          <a:p>
            <a:pPr marR="0" algn="l">
              <a:lnSpc>
                <a:spcPct val="80000"/>
              </a:lnSpc>
            </a:pPr>
            <a:r>
              <a:rPr lang="ru-RU" sz="1600" smtClean="0"/>
              <a:t>                                                   а) </a:t>
            </a:r>
            <a:r>
              <a:rPr lang="ru-RU" sz="1400" smtClean="0"/>
              <a:t>внутренний;</a:t>
            </a:r>
          </a:p>
          <a:p>
            <a:pPr marR="0" algn="l">
              <a:lnSpc>
                <a:spcPct val="80000"/>
              </a:lnSpc>
            </a:pPr>
            <a:r>
              <a:rPr lang="ru-RU" sz="1400" smtClean="0"/>
              <a:t>                                                          б) международный;</a:t>
            </a:r>
          </a:p>
          <a:p>
            <a:pPr marR="0" algn="l">
              <a:lnSpc>
                <a:spcPct val="80000"/>
              </a:lnSpc>
            </a:pPr>
            <a:r>
              <a:rPr lang="ru-RU" sz="1400" smtClean="0"/>
              <a:t>                                                          в) государственный</a:t>
            </a:r>
          </a:p>
          <a:p>
            <a:pPr marR="0" algn="l">
              <a:lnSpc>
                <a:spcPct val="80000"/>
              </a:lnSpc>
            </a:pPr>
            <a:endParaRPr lang="ru-RU" sz="1400" smtClean="0"/>
          </a:p>
          <a:p>
            <a:pPr marR="0" algn="l">
              <a:lnSpc>
                <a:spcPct val="80000"/>
              </a:lnSpc>
            </a:pPr>
            <a:r>
              <a:rPr lang="ru-RU" sz="1600" smtClean="0"/>
              <a:t>                   3. </a:t>
            </a:r>
            <a:r>
              <a:rPr lang="ru-RU" sz="1600" b="1" i="1" u="sng" smtClean="0"/>
              <a:t>По используемым методам:</a:t>
            </a:r>
          </a:p>
          <a:p>
            <a:pPr marR="0" algn="l">
              <a:lnSpc>
                <a:spcPct val="80000"/>
              </a:lnSpc>
            </a:pPr>
            <a:r>
              <a:rPr lang="ru-RU" sz="1600" smtClean="0"/>
              <a:t>                   а) </a:t>
            </a:r>
            <a:r>
              <a:rPr lang="ru-RU" sz="1400" smtClean="0"/>
              <a:t>физический;</a:t>
            </a:r>
          </a:p>
          <a:p>
            <a:pPr marR="0" algn="l">
              <a:lnSpc>
                <a:spcPct val="80000"/>
              </a:lnSpc>
            </a:pPr>
            <a:r>
              <a:rPr lang="ru-RU" sz="1400" smtClean="0"/>
              <a:t>                      б) психологический</a:t>
            </a:r>
            <a:r>
              <a:rPr lang="ru-RU" sz="1600" smtClean="0"/>
              <a:t>.</a:t>
            </a:r>
          </a:p>
          <a:p>
            <a:pPr marR="0" algn="l">
              <a:lnSpc>
                <a:spcPct val="80000"/>
              </a:lnSpc>
            </a:pPr>
            <a:r>
              <a:rPr lang="ru-RU" sz="1600" smtClean="0"/>
              <a:t>4. </a:t>
            </a:r>
            <a:r>
              <a:rPr lang="ru-RU" sz="1600" b="1" i="1" u="sng" smtClean="0"/>
              <a:t>По используемым средствам:</a:t>
            </a:r>
          </a:p>
          <a:p>
            <a:pPr marR="0" algn="l">
              <a:lnSpc>
                <a:spcPct val="80000"/>
              </a:lnSpc>
            </a:pPr>
            <a:r>
              <a:rPr lang="ru-RU" sz="1600" smtClean="0"/>
              <a:t>а) </a:t>
            </a:r>
            <a:r>
              <a:rPr lang="ru-RU" sz="1400" smtClean="0"/>
              <a:t>традиционный (с использованием традиционных средств насилия);</a:t>
            </a:r>
          </a:p>
          <a:p>
            <a:pPr marR="0" algn="l">
              <a:lnSpc>
                <a:spcPct val="80000"/>
              </a:lnSpc>
            </a:pPr>
            <a:r>
              <a:rPr lang="ru-RU" sz="1400" smtClean="0"/>
              <a:t>б) нетрадиционный:</a:t>
            </a:r>
          </a:p>
          <a:p>
            <a:pPr marR="0" algn="l">
              <a:lnSpc>
                <a:spcPct val="80000"/>
              </a:lnSpc>
            </a:pPr>
            <a:r>
              <a:rPr lang="ru-RU" sz="1400" smtClean="0"/>
              <a:t>- ядерный;</a:t>
            </a:r>
          </a:p>
          <a:p>
            <a:pPr marR="0" algn="l">
              <a:lnSpc>
                <a:spcPct val="80000"/>
              </a:lnSpc>
            </a:pPr>
            <a:r>
              <a:rPr lang="ru-RU" sz="1400" smtClean="0"/>
              <a:t>- биологический;</a:t>
            </a:r>
          </a:p>
          <a:p>
            <a:pPr marR="0" algn="l">
              <a:lnSpc>
                <a:spcPct val="80000"/>
              </a:lnSpc>
            </a:pPr>
            <a:r>
              <a:rPr lang="ru-RU" sz="1400" smtClean="0"/>
              <a:t>- химический;</a:t>
            </a:r>
          </a:p>
          <a:p>
            <a:pPr marR="0" algn="l">
              <a:lnSpc>
                <a:spcPct val="80000"/>
              </a:lnSpc>
            </a:pPr>
            <a:r>
              <a:rPr lang="ru-RU" sz="1400" smtClean="0"/>
              <a:t>- компьютерный (кибертерроризм);</a:t>
            </a:r>
          </a:p>
          <a:p>
            <a:pPr marR="0" algn="l">
              <a:lnSpc>
                <a:spcPct val="80000"/>
              </a:lnSpc>
            </a:pPr>
            <a:r>
              <a:rPr lang="ru-RU" sz="1400" smtClean="0"/>
              <a:t>- космический.</a:t>
            </a:r>
          </a:p>
          <a:p>
            <a:pPr marR="0" algn="l">
              <a:lnSpc>
                <a:spcPct val="80000"/>
              </a:lnSpc>
            </a:pPr>
            <a:endParaRPr lang="ru-RU" sz="1600" smtClean="0"/>
          </a:p>
        </p:txBody>
      </p:sp>
      <p:pic>
        <p:nvPicPr>
          <p:cNvPr id="8196" name="Picture 3" descr="C:\Users\User\Desktop\04.jpg"/>
          <p:cNvPicPr>
            <a:picLocks noChangeAspect="1" noChangeArrowheads="1"/>
          </p:cNvPicPr>
          <p:nvPr/>
        </p:nvPicPr>
        <p:blipFill>
          <a:blip r:embed="rId2"/>
          <a:srcRect/>
          <a:stretch>
            <a:fillRect/>
          </a:stretch>
        </p:blipFill>
        <p:spPr bwMode="auto">
          <a:xfrm>
            <a:off x="611188" y="908050"/>
            <a:ext cx="3240087" cy="191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6632"/>
            <a:ext cx="7917504" cy="720080"/>
          </a:xfrm>
        </p:spPr>
        <p:txBody>
          <a:bodyPr/>
          <a:lstStyle/>
          <a:p>
            <a:pPr algn="ctr" fontAlgn="auto">
              <a:spcAft>
                <a:spcPts val="0"/>
              </a:spcAft>
              <a:defRPr/>
            </a:pPr>
            <a:r>
              <a:rPr lang="ru-RU" sz="4400" dirty="0" smtClean="0"/>
              <a:t>Объектно-субъектный состав</a:t>
            </a:r>
            <a:endParaRPr lang="ru-RU" sz="4400" dirty="0"/>
          </a:p>
        </p:txBody>
      </p:sp>
      <p:sp>
        <p:nvSpPr>
          <p:cNvPr id="3" name="Подзаголовок 2"/>
          <p:cNvSpPr>
            <a:spLocks noGrp="1"/>
          </p:cNvSpPr>
          <p:nvPr>
            <p:ph type="subTitle" idx="1"/>
          </p:nvPr>
        </p:nvSpPr>
        <p:spPr>
          <a:xfrm>
            <a:off x="107950" y="765175"/>
            <a:ext cx="8928100" cy="5976938"/>
          </a:xfrm>
        </p:spPr>
        <p:txBody>
          <a:bodyPr>
            <a:normAutofit/>
          </a:bodyPr>
          <a:lstStyle/>
          <a:p>
            <a:pPr marR="0" algn="ctr">
              <a:lnSpc>
                <a:spcPct val="80000"/>
              </a:lnSpc>
            </a:pPr>
            <a:r>
              <a:rPr lang="ru-RU" sz="1600" u="sng" smtClean="0"/>
              <a:t>Объектам</a:t>
            </a:r>
            <a:r>
              <a:rPr lang="ru-RU" sz="1600" smtClean="0"/>
              <a:t> террористической деятельности в силу особенностей механизма ее осуществления присуща двойная природа, что позволяет выделить две их основные группы.</a:t>
            </a:r>
          </a:p>
          <a:p>
            <a:pPr marR="0" algn="ctr">
              <a:lnSpc>
                <a:spcPct val="80000"/>
              </a:lnSpc>
            </a:pPr>
            <a:r>
              <a:rPr lang="ru-RU" sz="1600" b="1" i="1" smtClean="0"/>
              <a:t>Первая группа </a:t>
            </a:r>
            <a:r>
              <a:rPr lang="ru-RU" sz="1600" smtClean="0"/>
              <a:t>– общие объекты посягательств, в отношении которых выдвигаются цели их ослабления или уничтожения; это объекты ослабления и подрыва:</a:t>
            </a:r>
          </a:p>
          <a:p>
            <a:pPr marR="0" algn="ctr">
              <a:lnSpc>
                <a:spcPct val="80000"/>
              </a:lnSpc>
            </a:pPr>
            <a:r>
              <a:rPr lang="ru-RU" sz="1600" smtClean="0"/>
              <a:t>- внутренняя и внешняя безопасность страны, ее международные связи, позиции и интересы, суверенитет государства;</a:t>
            </a:r>
          </a:p>
          <a:p>
            <a:pPr marR="0" algn="ctr">
              <a:lnSpc>
                <a:spcPct val="80000"/>
              </a:lnSpc>
            </a:pPr>
            <a:r>
              <a:rPr lang="ru-RU" sz="1600" smtClean="0"/>
              <a:t>- основы общественного строя, политическая организация общества, государственная власть и ее институты, безопасность граждан.</a:t>
            </a:r>
          </a:p>
          <a:p>
            <a:pPr marR="0" algn="ctr">
              <a:lnSpc>
                <a:spcPct val="80000"/>
              </a:lnSpc>
            </a:pPr>
            <a:r>
              <a:rPr lang="ru-RU" sz="1600" b="1" i="1" smtClean="0"/>
              <a:t>Вторая группа</a:t>
            </a:r>
            <a:r>
              <a:rPr lang="ru-RU" sz="1600" smtClean="0"/>
              <a:t> - безопасность людей и различных материальных объектов; это объекты непосредственного насильственного (террористического) воздействия:</a:t>
            </a:r>
          </a:p>
          <a:p>
            <a:pPr marR="0" algn="ctr">
              <a:lnSpc>
                <a:spcPct val="80000"/>
              </a:lnSpc>
            </a:pPr>
            <a:r>
              <a:rPr lang="ru-RU" sz="1600" smtClean="0"/>
              <a:t>- жизнь, здоровье, свобода конкретных лиц или их персонально неопределенных групп;</a:t>
            </a:r>
          </a:p>
          <a:p>
            <a:pPr marR="0" algn="ctr">
              <a:lnSpc>
                <a:spcPct val="80000"/>
              </a:lnSpc>
            </a:pPr>
            <a:r>
              <a:rPr lang="ru-RU" sz="1600" smtClean="0"/>
              <a:t>- нормальное функционирование и физическая целостность тех или иных предметов и сооружений.</a:t>
            </a:r>
          </a:p>
          <a:p>
            <a:pPr marR="0" algn="ctr">
              <a:lnSpc>
                <a:spcPct val="80000"/>
              </a:lnSpc>
            </a:pPr>
            <a:r>
              <a:rPr lang="ru-RU" sz="1600" smtClean="0"/>
              <a:t>Применяя различным образом, насилие или угрожая применить его по отношению к лицам или конкретным материальным объектам, террористические организации, в конечном счете, рассчитывают на достижение выдвинутых ими целей и задач ослабления и подрыва общих объектов терроризма.</a:t>
            </a:r>
          </a:p>
          <a:p>
            <a:pPr marR="0" algn="ctr">
              <a:lnSpc>
                <a:spcPct val="80000"/>
              </a:lnSpc>
            </a:pPr>
            <a:r>
              <a:rPr lang="ru-RU" sz="1600" b="1" u="sng" smtClean="0"/>
              <a:t>Субъекты</a:t>
            </a:r>
            <a:r>
              <a:rPr lang="ru-RU" sz="1600" b="1" smtClean="0"/>
              <a:t>, как и объекты, можно разделить на две группы:</a:t>
            </a:r>
          </a:p>
          <a:p>
            <a:pPr marR="0" algn="ctr">
              <a:lnSpc>
                <a:spcPct val="80000"/>
              </a:lnSpc>
            </a:pPr>
            <a:r>
              <a:rPr lang="ru-RU" sz="1600" smtClean="0"/>
              <a:t>1) отдельные государства, политические партии и движения, которые нередко инспирируют или различным образом поддерживают те или иные террористические структуры (например, некоторые ближневосточные государства с диктаторскими реакционными режимами, некоторые правые (например, фашистские) политические движения, экстремистские националистические течения и т.д.);</a:t>
            </a:r>
          </a:p>
          <a:p>
            <a:pPr marR="0" algn="ctr">
              <a:lnSpc>
                <a:spcPct val="80000"/>
              </a:lnSpc>
            </a:pPr>
            <a:r>
              <a:rPr lang="ru-RU" sz="1600" smtClean="0"/>
              <a:t>2) сами террористические структуры, непосредственно организующие или осуществляющие террористические акции (спецслужбы некоторых государств и их подразделения (например, «Моссад»), международные и национальные террористические организации, преступные мафиозные организации).</a:t>
            </a:r>
          </a:p>
          <a:p>
            <a:pPr marR="0">
              <a:lnSpc>
                <a:spcPct val="80000"/>
              </a:lnSpc>
            </a:pPr>
            <a:endParaRPr lang="ru-RU"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16632"/>
            <a:ext cx="8640960" cy="792088"/>
          </a:xfrm>
        </p:spPr>
        <p:txBody>
          <a:bodyPr>
            <a:normAutofit fontScale="90000"/>
          </a:bodyPr>
          <a:lstStyle/>
          <a:p>
            <a:pPr fontAlgn="auto">
              <a:spcAft>
                <a:spcPts val="0"/>
              </a:spcAft>
              <a:defRPr/>
            </a:pPr>
            <a:r>
              <a:rPr lang="ru-RU" sz="5300" dirty="0" smtClean="0"/>
              <a:t/>
            </a:r>
            <a:br>
              <a:rPr lang="ru-RU" sz="5300" dirty="0" smtClean="0"/>
            </a:br>
            <a:r>
              <a:rPr lang="ru-RU" sz="5300" dirty="0" smtClean="0"/>
              <a:t/>
            </a:r>
            <a:br>
              <a:rPr lang="ru-RU" sz="5300" dirty="0" smtClean="0"/>
            </a:br>
            <a:r>
              <a:rPr lang="ru-RU" sz="5300" dirty="0" smtClean="0"/>
              <a:t/>
            </a:r>
            <a:br>
              <a:rPr lang="ru-RU" sz="5300" dirty="0" smtClean="0"/>
            </a:br>
            <a:r>
              <a:rPr lang="ru-RU" sz="5300" dirty="0" smtClean="0"/>
              <a:t/>
            </a:r>
            <a:br>
              <a:rPr lang="ru-RU" sz="5300" dirty="0" smtClean="0"/>
            </a:br>
            <a:r>
              <a:rPr lang="ru-RU" dirty="0" smtClean="0"/>
              <a:t/>
            </a:r>
            <a:br>
              <a:rPr lang="ru-RU" dirty="0" smtClean="0"/>
            </a:br>
            <a:r>
              <a:rPr lang="ru-RU" sz="6000" dirty="0" smtClean="0"/>
              <a:t> </a:t>
            </a:r>
            <a:r>
              <a:rPr lang="ru-RU" sz="4400" dirty="0" smtClean="0"/>
              <a:t>Цели, методы, средства терроризма  </a:t>
            </a:r>
            <a:endParaRPr lang="ru-RU" sz="4400" dirty="0"/>
          </a:p>
        </p:txBody>
      </p:sp>
      <p:sp>
        <p:nvSpPr>
          <p:cNvPr id="3" name="Подзаголовок 2"/>
          <p:cNvSpPr>
            <a:spLocks noGrp="1"/>
          </p:cNvSpPr>
          <p:nvPr>
            <p:ph type="subTitle" idx="1"/>
          </p:nvPr>
        </p:nvSpPr>
        <p:spPr>
          <a:xfrm>
            <a:off x="179388" y="981075"/>
            <a:ext cx="8856662" cy="5761038"/>
          </a:xfrm>
        </p:spPr>
        <p:txBody>
          <a:bodyPr>
            <a:normAutofit/>
          </a:bodyPr>
          <a:lstStyle/>
          <a:p>
            <a:pPr marR="0" algn="ctr">
              <a:lnSpc>
                <a:spcPct val="80000"/>
              </a:lnSpc>
            </a:pPr>
            <a:r>
              <a:rPr lang="ru-RU" sz="1200" u="sng" smtClean="0"/>
              <a:t>Цели</a:t>
            </a:r>
            <a:r>
              <a:rPr lang="ru-RU" sz="1200" smtClean="0"/>
              <a:t> терроризма характеризуются теми результатами, на достижение которых направлена деятельность террористических организаций. Они в значительной мере предопределяют выбор объектов террористических акций, а также методов и средств их совершения. В зависимости от субъекта терроризма и направленности его деятельности могут быть выделены:</a:t>
            </a:r>
          </a:p>
          <a:p>
            <a:pPr marR="0" algn="ctr">
              <a:lnSpc>
                <a:spcPct val="80000"/>
              </a:lnSpc>
            </a:pPr>
            <a:r>
              <a:rPr lang="ru-RU" sz="1200" b="1" i="1" u="sng" smtClean="0"/>
              <a:t>1) внутриполитические цели:</a:t>
            </a:r>
          </a:p>
          <a:p>
            <a:pPr marR="0" algn="ctr">
              <a:lnSpc>
                <a:spcPct val="80000"/>
              </a:lnSpc>
            </a:pPr>
            <a:r>
              <a:rPr lang="ru-RU" sz="1200" smtClean="0"/>
              <a:t>- изменение политического режима и общественного устройства страны;</a:t>
            </a:r>
          </a:p>
          <a:p>
            <a:pPr marR="0" algn="ctr">
              <a:lnSpc>
                <a:spcPct val="80000"/>
              </a:lnSpc>
            </a:pPr>
            <a:r>
              <a:rPr lang="ru-RU" sz="1200" smtClean="0"/>
              <a:t>- подрыв демократических преобразований или их затруднение;</a:t>
            </a:r>
          </a:p>
          <a:p>
            <a:pPr marR="0" algn="ctr">
              <a:lnSpc>
                <a:spcPct val="80000"/>
              </a:lnSpc>
            </a:pPr>
            <a:r>
              <a:rPr lang="ru-RU" sz="1200" smtClean="0"/>
              <a:t>- подрыв авторитета власти;</a:t>
            </a:r>
          </a:p>
          <a:p>
            <a:pPr marR="0" algn="ctr">
              <a:lnSpc>
                <a:spcPct val="80000"/>
              </a:lnSpc>
            </a:pPr>
            <a:r>
              <a:rPr lang="ru-RU" sz="1200" smtClean="0"/>
              <a:t>- дестабилизация внутриполитической обстановки;</a:t>
            </a:r>
          </a:p>
          <a:p>
            <a:pPr marR="0" algn="ctr">
              <a:lnSpc>
                <a:spcPct val="80000"/>
              </a:lnSpc>
            </a:pPr>
            <a:r>
              <a:rPr lang="ru-RU" sz="1200" smtClean="0"/>
              <a:t>- затруднение и дезорганизация деятельности органов власти и управления;</a:t>
            </a:r>
          </a:p>
          <a:p>
            <a:pPr marR="0" algn="ctr">
              <a:lnSpc>
                <a:spcPct val="80000"/>
              </a:lnSpc>
            </a:pPr>
            <a:r>
              <a:rPr lang="ru-RU" sz="1200" smtClean="0"/>
              <a:t>- срыв определенных мероприятий органов власти и управления и др.;</a:t>
            </a:r>
          </a:p>
          <a:p>
            <a:pPr marR="0" algn="ctr">
              <a:lnSpc>
                <a:spcPct val="80000"/>
              </a:lnSpc>
            </a:pPr>
            <a:r>
              <a:rPr lang="ru-RU" sz="1200" b="1" i="1" u="sng" smtClean="0"/>
              <a:t>2) внешнеполитические цели:</a:t>
            </a:r>
          </a:p>
          <a:p>
            <a:pPr marR="0" algn="ctr">
              <a:lnSpc>
                <a:spcPct val="80000"/>
              </a:lnSpc>
            </a:pPr>
            <a:r>
              <a:rPr lang="ru-RU" sz="1200" smtClean="0"/>
              <a:t>- ослабление международных связей или ухудшение отношений страны с иностранными государствами; </a:t>
            </a:r>
          </a:p>
          <a:p>
            <a:pPr marR="0" algn="ctr">
              <a:lnSpc>
                <a:spcPct val="80000"/>
              </a:lnSpc>
            </a:pPr>
            <a:r>
              <a:rPr lang="ru-RU" sz="1200" smtClean="0"/>
              <a:t>- срыв международных акций по разрешению международных или внутриполитических конфликтов;</a:t>
            </a:r>
          </a:p>
          <a:p>
            <a:pPr marR="0" algn="ctr">
              <a:lnSpc>
                <a:spcPct val="80000"/>
              </a:lnSpc>
            </a:pPr>
            <a:r>
              <a:rPr lang="ru-RU" sz="1200" smtClean="0"/>
              <a:t>- компрометация страны как источника терроризма в глазах мирового сообщества и т. д.</a:t>
            </a:r>
          </a:p>
          <a:p>
            <a:pPr marR="0" algn="ctr">
              <a:lnSpc>
                <a:spcPct val="80000"/>
              </a:lnSpc>
            </a:pPr>
            <a:r>
              <a:rPr lang="ru-RU" sz="1200" smtClean="0"/>
              <a:t>Иногда цели терроризма делят на основные и возможные. </a:t>
            </a:r>
            <a:r>
              <a:rPr lang="ru-RU" sz="1200" i="1" smtClean="0"/>
              <a:t>Основными</a:t>
            </a:r>
            <a:r>
              <a:rPr lang="ru-RU" sz="1200" smtClean="0"/>
              <a:t> целями являются:</a:t>
            </a:r>
          </a:p>
          <a:p>
            <a:pPr marR="0" algn="ctr">
              <a:lnSpc>
                <a:spcPct val="80000"/>
              </a:lnSpc>
            </a:pPr>
            <a:r>
              <a:rPr lang="ru-RU" sz="1200" smtClean="0"/>
              <a:t>- желание посеять страх среди мирного населения;</a:t>
            </a:r>
          </a:p>
          <a:p>
            <a:pPr marR="0" algn="ctr">
              <a:lnSpc>
                <a:spcPct val="80000"/>
              </a:lnSpc>
            </a:pPr>
            <a:r>
              <a:rPr lang="ru-RU" sz="1200" smtClean="0"/>
              <a:t>- выражение протеста против политики правительства;</a:t>
            </a:r>
          </a:p>
          <a:p>
            <a:pPr marR="0" algn="ctr">
              <a:lnSpc>
                <a:spcPct val="80000"/>
              </a:lnSpc>
            </a:pPr>
            <a:r>
              <a:rPr lang="ru-RU" sz="1200" smtClean="0"/>
              <a:t>- вымогательство;</a:t>
            </a:r>
          </a:p>
          <a:p>
            <a:pPr marR="0" algn="ctr">
              <a:lnSpc>
                <a:spcPct val="80000"/>
              </a:lnSpc>
            </a:pPr>
            <a:r>
              <a:rPr lang="ru-RU" sz="1200" smtClean="0"/>
              <a:t>- нанесение экономического ущерба государству или частным лицам;</a:t>
            </a:r>
          </a:p>
          <a:p>
            <a:pPr marR="0" algn="ctr">
              <a:lnSpc>
                <a:spcPct val="80000"/>
              </a:lnSpc>
            </a:pPr>
            <a:r>
              <a:rPr lang="ru-RU" sz="1200" smtClean="0"/>
              <a:t>- проведение террористических актов против своих соперников в борьбе за политическое влияние.</a:t>
            </a:r>
          </a:p>
          <a:p>
            <a:pPr marR="0" algn="ctr">
              <a:lnSpc>
                <a:spcPct val="80000"/>
              </a:lnSpc>
            </a:pPr>
            <a:r>
              <a:rPr lang="ru-RU" sz="1200" smtClean="0"/>
              <a:t>К </a:t>
            </a:r>
            <a:r>
              <a:rPr lang="ru-RU" sz="1200" i="1" smtClean="0"/>
              <a:t>возможным</a:t>
            </a:r>
            <a:r>
              <a:rPr lang="ru-RU" sz="1200" smtClean="0"/>
              <a:t> целям относятся:</a:t>
            </a:r>
          </a:p>
          <a:p>
            <a:pPr marR="0" algn="ctr">
              <a:lnSpc>
                <a:spcPct val="80000"/>
              </a:lnSpc>
            </a:pPr>
            <a:r>
              <a:rPr lang="ru-RU" sz="1200" smtClean="0"/>
              <a:t>- физическое устранение политических оппонентов;</a:t>
            </a:r>
          </a:p>
          <a:p>
            <a:pPr marR="0" algn="ctr">
              <a:lnSpc>
                <a:spcPct val="80000"/>
              </a:lnSpc>
            </a:pPr>
            <a:r>
              <a:rPr lang="ru-RU" sz="1200" smtClean="0"/>
              <a:t>- устрашение гражданского населения;</a:t>
            </a:r>
          </a:p>
          <a:p>
            <a:pPr marR="0" algn="ctr">
              <a:lnSpc>
                <a:spcPct val="80000"/>
              </a:lnSpc>
            </a:pPr>
            <a:r>
              <a:rPr lang="ru-RU" sz="1200" smtClean="0"/>
              <a:t>- «акции возмездия»;</a:t>
            </a:r>
          </a:p>
          <a:p>
            <a:pPr marR="0" algn="ctr">
              <a:lnSpc>
                <a:spcPct val="80000"/>
              </a:lnSpc>
            </a:pPr>
            <a:r>
              <a:rPr lang="ru-RU" sz="1200" smtClean="0"/>
              <a:t>- дестабилизация деятельности государственной власти;</a:t>
            </a:r>
          </a:p>
          <a:p>
            <a:pPr marR="0" algn="ctr">
              <a:lnSpc>
                <a:spcPct val="80000"/>
              </a:lnSpc>
            </a:pPr>
            <a:r>
              <a:rPr lang="ru-RU" sz="1200" smtClean="0"/>
              <a:t>- нанесение экономического ущерба;</a:t>
            </a:r>
          </a:p>
          <a:p>
            <a:pPr marR="0" algn="ctr">
              <a:lnSpc>
                <a:spcPct val="80000"/>
              </a:lnSpc>
            </a:pPr>
            <a:r>
              <a:rPr lang="ru-RU" sz="1200" smtClean="0"/>
              <a:t>- осложнение межнациональных и межконфессиональных отношений, разжигание межнациональной розни;</a:t>
            </a:r>
          </a:p>
          <a:p>
            <a:pPr marR="0" algn="ctr">
              <a:lnSpc>
                <a:spcPct val="80000"/>
              </a:lnSpc>
            </a:pPr>
            <a:r>
              <a:rPr lang="ru-RU" sz="1200" smtClean="0"/>
              <a:t>- намеренное провоцирование военного конфликта;</a:t>
            </a:r>
          </a:p>
          <a:p>
            <a:pPr marR="0" algn="ctr">
              <a:lnSpc>
                <a:spcPct val="80000"/>
              </a:lnSpc>
            </a:pPr>
            <a:r>
              <a:rPr lang="ru-RU" sz="1200" smtClean="0"/>
              <a:t>- изменение политического строя.</a:t>
            </a:r>
          </a:p>
          <a:p>
            <a:pPr marR="0">
              <a:lnSpc>
                <a:spcPct val="80000"/>
              </a:lnSpc>
            </a:pPr>
            <a:endParaRPr lang="ru-RU" sz="1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850" y="115888"/>
            <a:ext cx="8061325" cy="288925"/>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179388" y="404813"/>
            <a:ext cx="8856662" cy="6453187"/>
          </a:xfrm>
        </p:spPr>
        <p:txBody>
          <a:bodyPr>
            <a:normAutofit/>
          </a:bodyPr>
          <a:lstStyle/>
          <a:p>
            <a:pPr marR="0" algn="ctr">
              <a:lnSpc>
                <a:spcPct val="80000"/>
              </a:lnSpc>
            </a:pPr>
            <a:r>
              <a:rPr lang="ru-RU" sz="1800" u="sng" smtClean="0"/>
              <a:t>Методы</a:t>
            </a:r>
            <a:r>
              <a:rPr lang="ru-RU" sz="1800" smtClean="0"/>
              <a:t> террористической деятельности представляют собой комплекс способов осуществления этой деятельности. С учетом способа достижения целей и задач терроризма и характера объектов можно выделить три группы методов:</a:t>
            </a:r>
          </a:p>
          <a:p>
            <a:pPr marR="0" algn="ctr">
              <a:lnSpc>
                <a:spcPct val="80000"/>
              </a:lnSpc>
            </a:pPr>
            <a:r>
              <a:rPr lang="ru-RU" sz="1800" b="1" i="1" u="sng" smtClean="0"/>
              <a:t>1) методы физического воздействия:</a:t>
            </a:r>
          </a:p>
          <a:p>
            <a:pPr marR="0" algn="ctr">
              <a:lnSpc>
                <a:spcPct val="80000"/>
              </a:lnSpc>
            </a:pPr>
            <a:r>
              <a:rPr lang="ru-RU" sz="1800" smtClean="0"/>
              <a:t>- противоправное лишение людей жизни;</a:t>
            </a:r>
          </a:p>
          <a:p>
            <a:pPr marR="0" algn="ctr">
              <a:lnSpc>
                <a:spcPct val="80000"/>
              </a:lnSpc>
            </a:pPr>
            <a:r>
              <a:rPr lang="ru-RU" sz="1800" smtClean="0"/>
              <a:t>- причинение ущерба здоровью;</a:t>
            </a:r>
          </a:p>
          <a:p>
            <a:pPr marR="0" algn="ctr">
              <a:lnSpc>
                <a:spcPct val="80000"/>
              </a:lnSpc>
            </a:pPr>
            <a:r>
              <a:rPr lang="ru-RU" sz="1800" smtClean="0"/>
              <a:t>- лишение или ограничение свободы;</a:t>
            </a:r>
          </a:p>
          <a:p>
            <a:pPr marR="0" algn="ctr">
              <a:lnSpc>
                <a:spcPct val="80000"/>
              </a:lnSpc>
            </a:pPr>
            <a:r>
              <a:rPr lang="ru-RU" sz="1800" b="1" i="1" u="sng" smtClean="0"/>
              <a:t>2) методы материального воздействия:</a:t>
            </a:r>
          </a:p>
          <a:p>
            <a:pPr marR="0" algn="ctr">
              <a:lnSpc>
                <a:spcPct val="80000"/>
              </a:lnSpc>
            </a:pPr>
            <a:r>
              <a:rPr lang="ru-RU" sz="1800" smtClean="0"/>
              <a:t>- уничтожение или повреждение материальных объектов (взрывы, поджоги, погромы);</a:t>
            </a:r>
          </a:p>
          <a:p>
            <a:pPr marR="0" algn="ctr">
              <a:lnSpc>
                <a:spcPct val="80000"/>
              </a:lnSpc>
            </a:pPr>
            <a:r>
              <a:rPr lang="ru-RU" sz="1800" b="1" i="1" u="sng" smtClean="0"/>
              <a:t>3) методы психологического воздействия:</a:t>
            </a:r>
          </a:p>
          <a:p>
            <a:pPr marR="0" algn="ctr">
              <a:lnSpc>
                <a:spcPct val="80000"/>
              </a:lnSpc>
            </a:pPr>
            <a:r>
              <a:rPr lang="ru-RU" sz="1800" smtClean="0"/>
              <a:t>- нападение на определенных лиц, повреждение их имущества, рассчитанные на достижение психологического результата;</a:t>
            </a:r>
          </a:p>
          <a:p>
            <a:pPr marR="0" algn="ctr">
              <a:lnSpc>
                <a:spcPct val="80000"/>
              </a:lnSpc>
            </a:pPr>
            <a:r>
              <a:rPr lang="ru-RU" sz="1800" smtClean="0"/>
              <a:t>- угрозы, целенаправленные и массированные кампании запугивания.</a:t>
            </a:r>
          </a:p>
          <a:p>
            <a:pPr marR="0" algn="ctr">
              <a:lnSpc>
                <a:spcPct val="80000"/>
              </a:lnSpc>
            </a:pPr>
            <a:r>
              <a:rPr lang="ru-RU" sz="1800" u="sng" smtClean="0"/>
              <a:t>Средства.</a:t>
            </a:r>
            <a:r>
              <a:rPr lang="ru-RU" sz="1800" smtClean="0"/>
              <a:t> К ним относятся различные устройства, аппараты, машины, орудия и вещества, которые используются для осуществления воздействия на те или иные объекты терроризма. Основные виды средств террористической деятельности:</a:t>
            </a:r>
          </a:p>
          <a:p>
            <a:pPr marR="0" algn="ctr">
              <a:lnSpc>
                <a:spcPct val="80000"/>
              </a:lnSpc>
            </a:pPr>
            <a:r>
              <a:rPr lang="ru-RU" sz="1800" smtClean="0"/>
              <a:t>- огнестрельное и холодное оружие;</a:t>
            </a:r>
          </a:p>
          <a:p>
            <a:pPr marR="0" algn="ctr">
              <a:lnSpc>
                <a:spcPct val="80000"/>
              </a:lnSpc>
            </a:pPr>
            <a:r>
              <a:rPr lang="ru-RU" sz="1800" smtClean="0"/>
              <a:t>- химические и биологические средства поражения (оружие и вещества);</a:t>
            </a:r>
          </a:p>
          <a:p>
            <a:pPr marR="0" algn="ctr">
              <a:lnSpc>
                <a:spcPct val="80000"/>
              </a:lnSpc>
            </a:pPr>
            <a:r>
              <a:rPr lang="ru-RU" sz="1800" smtClean="0"/>
              <a:t>- реактивное оружие и минно-взрывные средства;</a:t>
            </a:r>
          </a:p>
          <a:p>
            <a:pPr marR="0" algn="ctr">
              <a:lnSpc>
                <a:spcPct val="80000"/>
              </a:lnSpc>
            </a:pPr>
            <a:r>
              <a:rPr lang="ru-RU" sz="1800" smtClean="0"/>
              <a:t>- яды;</a:t>
            </a:r>
          </a:p>
          <a:p>
            <a:pPr marR="0" algn="ctr">
              <a:lnSpc>
                <a:spcPct val="80000"/>
              </a:lnSpc>
            </a:pPr>
            <a:r>
              <a:rPr lang="ru-RU" sz="1800" smtClean="0"/>
              <a:t>- бактериологические средства и др.</a:t>
            </a:r>
          </a:p>
          <a:p>
            <a:pPr marR="0" algn="ctr">
              <a:lnSpc>
                <a:spcPct val="80000"/>
              </a:lnSpc>
            </a:pPr>
            <a:endParaRPr lang="ru-RU" sz="1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568952" cy="576064"/>
          </a:xfrm>
        </p:spPr>
        <p:txBody>
          <a:bodyPr>
            <a:noAutofit/>
          </a:bodyPr>
          <a:lstStyle/>
          <a:p>
            <a:pPr algn="ctr" fontAlgn="auto">
              <a:spcAft>
                <a:spcPts val="0"/>
              </a:spcAft>
              <a:defRPr/>
            </a:pPr>
            <a:r>
              <a:rPr lang="ru-RU" sz="3600" dirty="0" smtClean="0"/>
              <a:t/>
            </a:r>
            <a:br>
              <a:rPr lang="ru-RU" sz="3600" dirty="0" smtClean="0"/>
            </a:br>
            <a:r>
              <a:rPr lang="ru-RU" sz="3600" dirty="0" smtClean="0"/>
              <a:t> Основные виды террористических актов</a:t>
            </a:r>
            <a:endParaRPr lang="ru-RU" sz="3600" dirty="0"/>
          </a:p>
        </p:txBody>
      </p:sp>
      <p:sp>
        <p:nvSpPr>
          <p:cNvPr id="12291" name="Подзаголовок 2"/>
          <p:cNvSpPr>
            <a:spLocks noGrp="1"/>
          </p:cNvSpPr>
          <p:nvPr>
            <p:ph type="subTitle" idx="1"/>
          </p:nvPr>
        </p:nvSpPr>
        <p:spPr>
          <a:xfrm>
            <a:off x="179388" y="981075"/>
            <a:ext cx="8785225" cy="5688013"/>
          </a:xfrm>
        </p:spPr>
        <p:txBody>
          <a:bodyPr/>
          <a:lstStyle/>
          <a:p>
            <a:pPr marR="0"/>
            <a:endParaRPr lang="ru-RU" b="1" i="1" smtClean="0"/>
          </a:p>
          <a:p>
            <a:pPr marR="0"/>
            <a:endParaRPr lang="ru-RU" b="1" i="1" smtClean="0"/>
          </a:p>
          <a:p>
            <a:pPr marR="0"/>
            <a:endParaRPr lang="ru-RU" b="1" i="1" smtClean="0"/>
          </a:p>
          <a:p>
            <a:pPr marR="0"/>
            <a:endParaRPr lang="ru-RU" b="1" i="1" smtClean="0"/>
          </a:p>
          <a:p>
            <a:pPr marR="0" algn="ctr"/>
            <a:r>
              <a:rPr lang="ru-RU" sz="2400" b="1" i="1" smtClean="0"/>
              <a:t>Диверсия</a:t>
            </a:r>
            <a:r>
              <a:rPr lang="ru-RU" sz="2400" smtClean="0"/>
              <a:t> (взрыв, распыление отравляющих веществ и т.п.). Производятся взрывы транспортных средств или в зданиях с целью нанести ущерб и вызвать человеческие жертвы, а также на открытом пространстве для уничтожения людей. В результате взрывов страдает большое количество случайных людей, поэтому именно такая тактика приводит к наиболее сильному психологическому эффекту и имеет место в тех случаях, когда террористы абсолютно все потенциальные жертвы рассматривают в качестве политических противников.</a:t>
            </a:r>
          </a:p>
          <a:p>
            <a:pPr marR="0" algn="ctr"/>
            <a:endParaRPr lang="ru-RU" smtClean="0"/>
          </a:p>
        </p:txBody>
      </p:sp>
      <p:pic>
        <p:nvPicPr>
          <p:cNvPr id="12292" name="Picture 2" descr="C:\Users\User\Desktop\1311946238_nefteprovod-vzryv.jpg"/>
          <p:cNvPicPr>
            <a:picLocks noChangeAspect="1" noChangeArrowheads="1"/>
          </p:cNvPicPr>
          <p:nvPr/>
        </p:nvPicPr>
        <p:blipFill>
          <a:blip r:embed="rId2"/>
          <a:srcRect/>
          <a:stretch>
            <a:fillRect/>
          </a:stretch>
        </p:blipFill>
        <p:spPr bwMode="auto">
          <a:xfrm>
            <a:off x="2700338" y="981075"/>
            <a:ext cx="3317875"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288" y="115888"/>
            <a:ext cx="8569325" cy="360362"/>
          </a:xfrm>
        </p:spPr>
        <p:txBody>
          <a:bodyPr>
            <a:normAutofit fontScale="90000"/>
          </a:bodyPr>
          <a:lstStyle/>
          <a:p>
            <a:pPr fontAlgn="auto">
              <a:spcAft>
                <a:spcPts val="0"/>
              </a:spcAft>
              <a:defRPr/>
            </a:pPr>
            <a:endParaRPr lang="ru-RU" dirty="0"/>
          </a:p>
        </p:txBody>
      </p:sp>
      <p:sp>
        <p:nvSpPr>
          <p:cNvPr id="3" name="Подзаголовок 2"/>
          <p:cNvSpPr>
            <a:spLocks noGrp="1"/>
          </p:cNvSpPr>
          <p:nvPr>
            <p:ph type="subTitle" idx="1"/>
          </p:nvPr>
        </p:nvSpPr>
        <p:spPr>
          <a:xfrm>
            <a:off x="107950" y="549275"/>
            <a:ext cx="8856663" cy="6119813"/>
          </a:xfrm>
        </p:spPr>
        <p:txBody>
          <a:bodyPr>
            <a:normAutofit/>
          </a:bodyPr>
          <a:lstStyle/>
          <a:p>
            <a:pPr marR="0">
              <a:lnSpc>
                <a:spcPct val="90000"/>
              </a:lnSpc>
            </a:pPr>
            <a:endParaRPr lang="ru-RU" b="1" i="1" smtClean="0"/>
          </a:p>
          <a:p>
            <a:pPr marR="0">
              <a:lnSpc>
                <a:spcPct val="90000"/>
              </a:lnSpc>
            </a:pPr>
            <a:endParaRPr lang="ru-RU" b="1" i="1" smtClean="0"/>
          </a:p>
          <a:p>
            <a:pPr marR="0">
              <a:lnSpc>
                <a:spcPct val="90000"/>
              </a:lnSpc>
            </a:pPr>
            <a:endParaRPr lang="ru-RU" b="1" i="1" smtClean="0"/>
          </a:p>
          <a:p>
            <a:pPr marR="0">
              <a:lnSpc>
                <a:spcPct val="90000"/>
              </a:lnSpc>
            </a:pPr>
            <a:endParaRPr lang="ru-RU" b="1" i="1" smtClean="0"/>
          </a:p>
          <a:p>
            <a:pPr marR="0">
              <a:lnSpc>
                <a:spcPct val="90000"/>
              </a:lnSpc>
            </a:pPr>
            <a:endParaRPr lang="ru-RU" b="1" i="1" smtClean="0"/>
          </a:p>
          <a:p>
            <a:pPr marR="0">
              <a:lnSpc>
                <a:spcPct val="90000"/>
              </a:lnSpc>
            </a:pPr>
            <a:endParaRPr lang="ru-RU" b="1" i="1" smtClean="0"/>
          </a:p>
          <a:p>
            <a:pPr marR="0">
              <a:lnSpc>
                <a:spcPct val="90000"/>
              </a:lnSpc>
            </a:pPr>
            <a:endParaRPr lang="ru-RU" b="1" i="1" smtClean="0"/>
          </a:p>
          <a:p>
            <a:pPr marR="0" algn="ctr">
              <a:lnSpc>
                <a:spcPct val="90000"/>
              </a:lnSpc>
            </a:pPr>
            <a:r>
              <a:rPr lang="ru-RU" b="1" i="1" smtClean="0"/>
              <a:t>Похищение.</a:t>
            </a:r>
            <a:r>
              <a:rPr lang="ru-RU" smtClean="0"/>
              <a:t> Как правило, похищениям подвергаются значительные фигуры, способные привлечь внимание общественности: известные политики, чиновники, журналисты, дипломаты. Совершаются для того, чтобы добиться исполнения политических требований, для устрашения господствующих слоев, получения средств на деятельность организации.</a:t>
            </a:r>
          </a:p>
          <a:p>
            <a:pPr marR="0">
              <a:lnSpc>
                <a:spcPct val="90000"/>
              </a:lnSpc>
            </a:pPr>
            <a:endParaRPr lang="ru-RU" smtClean="0"/>
          </a:p>
        </p:txBody>
      </p:sp>
      <p:pic>
        <p:nvPicPr>
          <p:cNvPr id="13316" name="Picture 2" descr="C:\Users\User\Desktop\plennica.jpg"/>
          <p:cNvPicPr>
            <a:picLocks noChangeAspect="1" noChangeArrowheads="1"/>
          </p:cNvPicPr>
          <p:nvPr/>
        </p:nvPicPr>
        <p:blipFill>
          <a:blip r:embed="rId2"/>
          <a:srcRect/>
          <a:stretch>
            <a:fillRect/>
          </a:stretch>
        </p:blipFill>
        <p:spPr bwMode="auto">
          <a:xfrm>
            <a:off x="2484438" y="620713"/>
            <a:ext cx="4591050" cy="2919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3">
      <a:dk1>
        <a:sysClr val="windowText" lastClr="000000"/>
      </a:dk1>
      <a:lt1>
        <a:sysClr val="window" lastClr="FFFFFF"/>
      </a:lt1>
      <a:dk2>
        <a:srgbClr val="4E5B6F"/>
      </a:dk2>
      <a:lt2>
        <a:srgbClr val="D6ECFF"/>
      </a:lt2>
      <a:accent1>
        <a:srgbClr val="FFFFFF"/>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Другая 3">
    <a:dk1>
      <a:sysClr val="windowText" lastClr="000000"/>
    </a:dk1>
    <a:lt1>
      <a:sysClr val="window" lastClr="FFFFFF"/>
    </a:lt1>
    <a:dk2>
      <a:srgbClr val="4E5B6F"/>
    </a:dk2>
    <a:lt2>
      <a:srgbClr val="D6ECFF"/>
    </a:lt2>
    <a:accent1>
      <a:srgbClr val="FFFFFF"/>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2.xml><?xml version="1.0" encoding="utf-8"?>
<a:themeOverride xmlns:a="http://schemas.openxmlformats.org/drawingml/2006/main">
  <a:clrScheme name="Другая 3">
    <a:dk1>
      <a:sysClr val="windowText" lastClr="000000"/>
    </a:dk1>
    <a:lt1>
      <a:sysClr val="window" lastClr="FFFFFF"/>
    </a:lt1>
    <a:dk2>
      <a:srgbClr val="4E5B6F"/>
    </a:dk2>
    <a:lt2>
      <a:srgbClr val="D6ECFF"/>
    </a:lt2>
    <a:accent1>
      <a:srgbClr val="FFFFFF"/>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Flow</Template>
  <TotalTime>93</TotalTime>
  <Words>3522</Words>
  <Application>Microsoft Office PowerPoint</Application>
  <PresentationFormat>Экран (4:3)</PresentationFormat>
  <Paragraphs>190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Презентация « Терроризм как глобальная проблема современности»</vt:lpstr>
      <vt:lpstr>Введение</vt:lpstr>
      <vt:lpstr>Сущность терроризма</vt:lpstr>
      <vt:lpstr>Классификация</vt:lpstr>
      <vt:lpstr>Объектно-субъектный состав</vt:lpstr>
      <vt:lpstr>      Цели, методы, средства терроризма  </vt:lpstr>
      <vt:lpstr>Презентация PowerPoint</vt:lpstr>
      <vt:lpstr>  Основные виды террористических актов</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тенденции современного терроризма</vt:lpstr>
      <vt:lpstr>  Международный терроризм как глобальная проблема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 Терроризм как глобальная проблема современности»</dc:title>
  <dc:creator>User</dc:creator>
  <cp:lastModifiedBy>User</cp:lastModifiedBy>
  <cp:revision>10</cp:revision>
  <dcterms:created xsi:type="dcterms:W3CDTF">2014-03-10T15:34:54Z</dcterms:created>
  <dcterms:modified xsi:type="dcterms:W3CDTF">2017-08-28T12:23:04Z</dcterms:modified>
</cp:coreProperties>
</file>