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  <p:sldMasterId id="2147483840" r:id="rId2"/>
    <p:sldMasterId id="2147483852" r:id="rId3"/>
    <p:sldMasterId id="2147483864" r:id="rId4"/>
    <p:sldMasterId id="2147483876" r:id="rId5"/>
  </p:sldMasterIdLst>
  <p:sldIdLst>
    <p:sldId id="256" r:id="rId6"/>
    <p:sldId id="257" r:id="rId7"/>
    <p:sldId id="270" r:id="rId8"/>
    <p:sldId id="262" r:id="rId9"/>
    <p:sldId id="263" r:id="rId10"/>
    <p:sldId id="286" r:id="rId11"/>
    <p:sldId id="295" r:id="rId12"/>
    <p:sldId id="300" r:id="rId13"/>
    <p:sldId id="265" r:id="rId14"/>
    <p:sldId id="296" r:id="rId15"/>
    <p:sldId id="306" r:id="rId16"/>
    <p:sldId id="298" r:id="rId17"/>
    <p:sldId id="294" r:id="rId18"/>
    <p:sldId id="307" r:id="rId19"/>
    <p:sldId id="293" r:id="rId20"/>
    <p:sldId id="302" r:id="rId21"/>
    <p:sldId id="301" r:id="rId22"/>
    <p:sldId id="303" r:id="rId23"/>
    <p:sldId id="304" r:id="rId24"/>
    <p:sldId id="305" r:id="rId25"/>
    <p:sldId id="264" r:id="rId26"/>
    <p:sldId id="266" r:id="rId27"/>
    <p:sldId id="288" r:id="rId28"/>
    <p:sldId id="29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9" autoAdjust="0"/>
    <p:restoredTop sz="94660"/>
  </p:normalViewPr>
  <p:slideViewPr>
    <p:cSldViewPr>
      <p:cViewPr varScale="1">
        <p:scale>
          <a:sx n="74" d="100"/>
          <a:sy n="74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896B4-2FBF-4670-B336-46D7E2CCB879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88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78054-9F48-4551-B7D4-C63B575CF18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3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5ECB5-5BFB-49BD-858E-8FB767FC3EF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730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704850"/>
            <a:ext cx="8229600" cy="5619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195A3-5832-466B-AEB6-FBD45C1AF60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82347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1B005-2CA5-4D72-AA65-F32CD6BC471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75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979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190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832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26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95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3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980D1-0AD2-4872-B0D2-05DDB224377E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79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63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4479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0780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700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2416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049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254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9864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43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6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CB5DE-5335-437D-9261-64229A362F4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4746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41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078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0766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487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614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8553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394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032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543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5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02D85-D0BE-4BE2-A62F-1D1ED4321BB3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082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975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626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025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7673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6697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798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19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11876-9AE7-4ED5-BF72-3B9876B700A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496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C2B80-52B6-480E-9BD9-E8943621943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06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4AD98-6DCB-43D8-98A3-756043A14ED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4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F3435-E51E-4BBB-B3F5-51044827826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07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8D59EC-6B74-4F23-9B58-E3B62048625F}" type="slidenum">
              <a:rPr lang="ru-RU">
                <a:solidFill>
                  <a:srgbClr val="04617B">
                    <a:shade val="9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grpSp>
        <p:nvGrpSpPr>
          <p:cNvPr id="3081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761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5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3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28.03.2019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32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612845"/>
            <a:ext cx="885698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</a:p>
          <a:p>
            <a:pPr algn="ctr"/>
            <a:r>
              <a:rPr lang="ru-RU" b="1" dirty="0" smtClean="0"/>
              <a:t>МУНИЦИПАЛЬНОЕ  БЮДЖЕТНОЕ  </a:t>
            </a:r>
            <a:r>
              <a:rPr lang="ru-RU" b="1" dirty="0" smtClean="0"/>
              <a:t>УЧРЕЖДЕНИЕ ДОПОЛНИТЕЛЬНОГО   </a:t>
            </a:r>
            <a:r>
              <a:rPr lang="ru-RU" b="1" dirty="0"/>
              <a:t>ОБРАЗОВАНИЯ  </a:t>
            </a:r>
            <a:endParaRPr lang="ru-RU" dirty="0"/>
          </a:p>
          <a:p>
            <a:pPr algn="ctr"/>
            <a:r>
              <a:rPr lang="ru-RU" b="1" dirty="0"/>
              <a:t> </a:t>
            </a:r>
            <a:r>
              <a:rPr lang="ru-RU" b="1" dirty="0" smtClean="0"/>
              <a:t>«</a:t>
            </a:r>
            <a:r>
              <a:rPr lang="ru-RU" sz="2800" b="1" dirty="0" smtClean="0"/>
              <a:t>Городской центр развития и научно-технического </a:t>
            </a:r>
            <a:r>
              <a:rPr lang="ru-RU" sz="2800" b="1" dirty="0" smtClean="0"/>
              <a:t>творчества </a:t>
            </a:r>
            <a:r>
              <a:rPr lang="ru-RU" sz="2800" b="1" dirty="0" smtClean="0"/>
              <a:t>детей и юношества</a:t>
            </a:r>
            <a:r>
              <a:rPr lang="ru-RU" b="1" dirty="0" smtClean="0"/>
              <a:t>»</a:t>
            </a:r>
            <a:endParaRPr lang="ru-RU" dirty="0"/>
          </a:p>
          <a:p>
            <a:pPr algn="ctr"/>
            <a:r>
              <a:rPr lang="ru-RU" dirty="0"/>
              <a:t> </a:t>
            </a:r>
          </a:p>
          <a:p>
            <a:pPr algn="ctr"/>
            <a:r>
              <a:rPr lang="ru-RU" sz="3600" b="1" dirty="0" smtClean="0"/>
              <a:t>презентация</a:t>
            </a:r>
            <a:r>
              <a:rPr lang="ru-RU" sz="3600" b="1" dirty="0"/>
              <a:t> </a:t>
            </a:r>
            <a:endParaRPr lang="ru-RU" sz="3600" b="1" dirty="0" smtClean="0"/>
          </a:p>
          <a:p>
            <a:pPr algn="ctr"/>
            <a:endParaRPr lang="ru-RU" sz="3600" b="1" dirty="0"/>
          </a:p>
          <a:p>
            <a:pPr algn="ctr"/>
            <a:r>
              <a:rPr lang="ru-RU" b="1" i="1" dirty="0" smtClean="0"/>
              <a:t>педагога </a:t>
            </a:r>
            <a:r>
              <a:rPr lang="ru-RU" b="1" i="1" dirty="0"/>
              <a:t>дополнительного образования </a:t>
            </a:r>
            <a:endParaRPr lang="ru-RU" dirty="0"/>
          </a:p>
          <a:p>
            <a:pPr algn="ctr"/>
            <a:r>
              <a:rPr lang="ru-RU" sz="3600" b="1" i="1" dirty="0"/>
              <a:t>Шмелевой Галины Валериевны</a:t>
            </a:r>
            <a:endParaRPr lang="ru-RU" sz="3600" dirty="0"/>
          </a:p>
          <a:p>
            <a:pPr algn="ctr"/>
            <a:r>
              <a:rPr lang="ru-RU" sz="3600" b="1" i="1" dirty="0"/>
              <a:t> </a:t>
            </a:r>
            <a:endParaRPr lang="ru-RU" sz="3600" dirty="0"/>
          </a:p>
          <a:p>
            <a:r>
              <a:rPr lang="ru-RU" dirty="0"/>
              <a:t> </a:t>
            </a:r>
            <a:endParaRPr lang="ru-RU" sz="4000" dirty="0"/>
          </a:p>
          <a:p>
            <a:pPr algn="ctr"/>
            <a:r>
              <a:rPr lang="ru-RU" sz="4000" i="1" dirty="0" smtClean="0"/>
              <a:t>Творческая мастерская </a:t>
            </a:r>
          </a:p>
          <a:p>
            <a:pPr algn="ctr"/>
            <a:r>
              <a:rPr lang="ru-RU" sz="4000" i="1" dirty="0" smtClean="0"/>
              <a:t>«</a:t>
            </a:r>
            <a:r>
              <a:rPr lang="ru-RU" sz="4000" b="1" i="1" dirty="0" smtClean="0"/>
              <a:t>Радуга</a:t>
            </a:r>
            <a:r>
              <a:rPr lang="ru-RU" sz="4000" i="1" dirty="0" smtClean="0"/>
              <a:t>»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1917471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924944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3600" dirty="0" smtClean="0">
                <a:solidFill>
                  <a:schemeClr val="tx1"/>
                </a:solidFill>
                <a:latin typeface="Constantia" pitchFamily="18" charset="0"/>
              </a:rPr>
              <a:t>Традиционная форма работы с родителями творческой мастерской </a:t>
            </a:r>
            <a:r>
              <a:rPr lang="ru-RU" sz="4000" dirty="0" smtClean="0">
                <a:solidFill>
                  <a:schemeClr val="tx1"/>
                </a:solidFill>
                <a:latin typeface="Constantia" pitchFamily="18" charset="0"/>
              </a:rPr>
              <a:t>«Радуга» - совместные мастер-классы </a:t>
            </a:r>
            <a:br>
              <a:rPr lang="ru-RU" sz="40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3200" dirty="0" smtClean="0">
                <a:solidFill>
                  <a:prstClr val="black"/>
                </a:solidFill>
                <a:latin typeface="Constantia" pitchFamily="18" charset="0"/>
                <a:ea typeface="+mn-ea"/>
                <a:cs typeface="+mn-cs"/>
              </a:rPr>
              <a:t>для </a:t>
            </a:r>
            <a:r>
              <a:rPr lang="ru-RU" sz="3200" dirty="0">
                <a:solidFill>
                  <a:prstClr val="black"/>
                </a:solidFill>
                <a:latin typeface="Constantia" pitchFamily="18" charset="0"/>
                <a:ea typeface="+mn-ea"/>
                <a:cs typeface="+mn-cs"/>
              </a:rPr>
              <a:t>воспитанников и их родителей</a:t>
            </a:r>
            <a:br>
              <a:rPr lang="ru-RU" sz="3200" dirty="0">
                <a:solidFill>
                  <a:prstClr val="black"/>
                </a:solidFill>
                <a:latin typeface="Constantia" pitchFamily="18" charset="0"/>
                <a:ea typeface="+mn-ea"/>
                <a:cs typeface="+mn-cs"/>
              </a:rPr>
            </a:br>
            <a:endParaRPr lang="ru-RU" sz="32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240868"/>
            <a:ext cx="3240360" cy="2788333"/>
          </a:xfrm>
        </p:spPr>
        <p:txBody>
          <a:bodyPr>
            <a:noAutofit/>
          </a:bodyPr>
          <a:lstStyle/>
          <a:p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68" y="2492896"/>
            <a:ext cx="5496611" cy="4122458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166483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704088"/>
            <a:ext cx="8856984" cy="11430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Constantia" pitchFamily="18" charset="0"/>
              </a:rPr>
              <a:t>На мастер-классах родители просматривают презентацию о содержании, итогах работы и перспективах творческой мастерской «Радуга» </a:t>
            </a:r>
            <a:endParaRPr lang="ru-RU" sz="32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07728"/>
      </p:ext>
    </p:extLst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73212"/>
            <a:ext cx="6624736" cy="496855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8328"/>
            <a:ext cx="9144000" cy="125272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Constantia" pitchFamily="18" charset="0"/>
              </a:rPr>
              <a:t>На мастер-классах родители просматривают презентацию о содержании, итогах работы и перспективах творческой мастерской «Радуга»</a:t>
            </a:r>
            <a:endParaRPr lang="ru-RU" sz="3200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656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 </a:t>
            </a:r>
            <a:r>
              <a:rPr lang="ru-RU" sz="3200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Вместе с родителями мы ходим на экскурсии в музеи и на выставки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933056"/>
            <a:ext cx="4876800" cy="2743200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4767263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64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nstantia" pitchFamily="18" charset="0"/>
              </a:rPr>
              <a:t>Следующий уровень </a:t>
            </a:r>
            <a:r>
              <a:rPr lang="ru-RU" sz="3200" dirty="0" smtClean="0">
                <a:solidFill>
                  <a:schemeClr val="tx1"/>
                </a:solidFill>
                <a:latin typeface="Constantia" pitchFamily="18" charset="0"/>
              </a:rPr>
              <a:t>продвинутый-подготовка </a:t>
            </a:r>
            <a:r>
              <a:rPr lang="ru-RU" sz="3200" dirty="0">
                <a:solidFill>
                  <a:schemeClr val="tx1"/>
                </a:solidFill>
                <a:latin typeface="Constantia" pitchFamily="18" charset="0"/>
              </a:rPr>
              <a:t>к участию в областных и городских </a:t>
            </a:r>
            <a:r>
              <a:rPr lang="ru-RU" sz="3200" dirty="0" smtClean="0">
                <a:solidFill>
                  <a:schemeClr val="tx1"/>
                </a:solidFill>
                <a:latin typeface="Constantia" pitchFamily="18" charset="0"/>
              </a:rPr>
              <a:t>выставках</a:t>
            </a:r>
            <a:endParaRPr lang="ru-RU" b="1" dirty="0"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22388"/>
            <a:ext cx="4752528" cy="356439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604" y="1484784"/>
            <a:ext cx="3887688" cy="5183584"/>
          </a:xfrm>
        </p:spPr>
      </p:pic>
    </p:spTree>
    <p:extLst>
      <p:ext uri="{BB962C8B-B14F-4D97-AF65-F5344CB8AC3E}">
        <p14:creationId xmlns:p14="http://schemas.microsoft.com/office/powerpoint/2010/main" val="2218909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9252520" cy="177281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С </a:t>
            </a:r>
            <a:r>
              <a:rPr lang="ru-RU" sz="32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каждым воспитанником мы вместе подбираем тему, которая ему интересна, иллюстративный материал, технологию </a:t>
            </a:r>
            <a:r>
              <a:rPr lang="ru-RU" sz="3200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изготовления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7087716" cy="4725144"/>
          </a:xfrm>
        </p:spPr>
      </p:pic>
      <p:sp>
        <p:nvSpPr>
          <p:cNvPr id="4" name="Прямоугольник 3"/>
          <p:cNvSpPr/>
          <p:nvPr/>
        </p:nvSpPr>
        <p:spPr>
          <a:xfrm>
            <a:off x="-108520" y="-10756577"/>
            <a:ext cx="9252520" cy="4825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800" dirty="0" smtClean="0">
                <a:solidFill>
                  <a:prstClr val="black"/>
                </a:solidFill>
              </a:rPr>
              <a:t>.</a:t>
            </a:r>
            <a:endParaRPr lang="ru-RU" sz="38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800" dirty="0">
                <a:solidFill>
                  <a:prstClr val="black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На семинарах-практикумах родители получают возможность погрузиться в процесс совместного творчества с ребенком, на который дома у них не всегда находится время. Таким образом, укрепляются связи с семьями воспитанников, а также укрепляются внутрисемейные отношения. Мы постоянно информируем родителей и друзей о достижениях  воспитанников, создавая ситуацию успеха как для каждого ребёнка, так и для коллектива в целом. </a:t>
            </a:r>
          </a:p>
        </p:txBody>
      </p:sp>
    </p:spTree>
    <p:extLst>
      <p:ext uri="{BB962C8B-B14F-4D97-AF65-F5344CB8AC3E}">
        <p14:creationId xmlns:p14="http://schemas.microsoft.com/office/powerpoint/2010/main" val="1260728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Constantia" pitchFamily="18" charset="0"/>
              </a:rPr>
              <a:t>Интерес, трудолюбие, мастерство исполнения, индивидуальный подход педагога - так рождаются неповторимые самобытные детские </a:t>
            </a:r>
            <a: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  <a:t>работы </a:t>
            </a:r>
            <a:endParaRPr lang="ru-RU" sz="2800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27" y="1289381"/>
            <a:ext cx="4034984" cy="5379979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0"/>
            <a:ext cx="4060310" cy="541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9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nstantia" pitchFamily="18" charset="0"/>
              </a:rPr>
              <a:t> Ежегодно дети занимают </a:t>
            </a:r>
            <a:r>
              <a:rPr lang="ru-RU" sz="3200" dirty="0">
                <a:solidFill>
                  <a:schemeClr val="tx1"/>
                </a:solidFill>
                <a:latin typeface="Constantia" pitchFamily="18" charset="0"/>
              </a:rPr>
              <a:t>призовые места на областных, городских, и всероссийских  выставках </a:t>
            </a:r>
            <a:r>
              <a:rPr lang="ru-RU" sz="3200" dirty="0" smtClean="0">
                <a:solidFill>
                  <a:schemeClr val="tx1"/>
                </a:solidFill>
                <a:latin typeface="Constantia" pitchFamily="18" charset="0"/>
              </a:rPr>
              <a:t>рисунка и декоративно-прикладного </a:t>
            </a:r>
            <a:r>
              <a:rPr lang="ru-RU" sz="3200" dirty="0">
                <a:solidFill>
                  <a:schemeClr val="tx1"/>
                </a:solidFill>
                <a:latin typeface="Constantia" pitchFamily="18" charset="0"/>
              </a:rPr>
              <a:t>творчества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633670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64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5414"/>
            <a:ext cx="9275975" cy="2057442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800" dirty="0">
                <a:solidFill>
                  <a:prstClr val="black"/>
                </a:solidFill>
                <a:latin typeface="Constantia" pitchFamily="18" charset="0"/>
              </a:rPr>
              <a:t>Высшая ступень творчества – постоянный творческий поиск воспитанника. В этом случае педагог становится наставником и консультантом, старается найти уникальные возможности для презентации достижений </a:t>
            </a:r>
            <a:r>
              <a:rPr lang="ru-RU" sz="2800" dirty="0" smtClean="0">
                <a:solidFill>
                  <a:prstClr val="black"/>
                </a:solidFill>
                <a:latin typeface="Constantia" pitchFamily="18" charset="0"/>
              </a:rPr>
              <a:t>воспитанника</a:t>
            </a:r>
            <a:r>
              <a:rPr lang="ru-RU" sz="2800" dirty="0" smtClean="0">
                <a:solidFill>
                  <a:prstClr val="black"/>
                </a:solidFill>
              </a:rPr>
              <a:t>  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4" y="3356992"/>
            <a:ext cx="4448042" cy="3336031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16832"/>
            <a:ext cx="4986960" cy="374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20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tx1"/>
                </a:solidFill>
                <a:latin typeface="Constantia" pitchFamily="18" charset="0"/>
              </a:rPr>
              <a:t>Такой презентацией стала творческая встреча </a:t>
            </a:r>
            <a:r>
              <a:rPr lang="ru-RU" sz="3600" dirty="0" smtClean="0">
                <a:solidFill>
                  <a:schemeClr val="tx1"/>
                </a:solidFill>
                <a:latin typeface="Constantia" pitchFamily="18" charset="0"/>
              </a:rPr>
              <a:t>«Творчество и космос» </a:t>
            </a:r>
            <a:r>
              <a:rPr lang="ru-RU" sz="3100" dirty="0" smtClean="0">
                <a:solidFill>
                  <a:schemeClr val="tx1"/>
                </a:solidFill>
                <a:latin typeface="Constantia" pitchFamily="18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3100" dirty="0" smtClean="0">
                <a:solidFill>
                  <a:schemeClr val="tx1"/>
                </a:solidFill>
                <a:latin typeface="Constantia" pitchFamily="18" charset="0"/>
              </a:rPr>
              <a:t>воспитанницей</a:t>
            </a:r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3100" dirty="0" smtClean="0">
                <a:solidFill>
                  <a:schemeClr val="tx1"/>
                </a:solidFill>
                <a:latin typeface="Constantia" pitchFamily="18" charset="0"/>
              </a:rPr>
              <a:t>«Радуга» </a:t>
            </a:r>
            <a:r>
              <a:rPr lang="ru-RU" sz="3600" dirty="0" err="1" smtClean="0">
                <a:solidFill>
                  <a:schemeClr val="tx1"/>
                </a:solidFill>
                <a:latin typeface="Constantia" pitchFamily="18" charset="0"/>
              </a:rPr>
              <a:t>Себякиной</a:t>
            </a:r>
            <a:r>
              <a:rPr lang="ru-RU" sz="3600" dirty="0" smtClean="0">
                <a:solidFill>
                  <a:schemeClr val="tx1"/>
                </a:solidFill>
                <a:latin typeface="Constantia" pitchFamily="18" charset="0"/>
              </a:rPr>
              <a:t> Марией</a:t>
            </a:r>
            <a:endParaRPr lang="ru-RU" sz="3600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7256427" cy="4806205"/>
          </a:xfrm>
        </p:spPr>
      </p:pic>
    </p:spTree>
    <p:extLst>
      <p:ext uri="{BB962C8B-B14F-4D97-AF65-F5344CB8AC3E}">
        <p14:creationId xmlns:p14="http://schemas.microsoft.com/office/powerpoint/2010/main" val="2873380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835292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/>
              <a:t>Шмелева </a:t>
            </a:r>
            <a:r>
              <a:rPr lang="ru-RU" sz="4000" b="1" i="1" dirty="0"/>
              <a:t>Галина </a:t>
            </a:r>
            <a:r>
              <a:rPr lang="ru-RU" sz="4000" b="1" i="1" dirty="0" smtClean="0"/>
              <a:t>Валериевна</a:t>
            </a:r>
            <a:r>
              <a:rPr lang="ru-RU" b="1" i="1" dirty="0" smtClean="0"/>
              <a:t> </a:t>
            </a:r>
            <a:endParaRPr lang="ru-RU" dirty="0"/>
          </a:p>
          <a:p>
            <a:r>
              <a:rPr lang="ru-RU" b="1" i="1" dirty="0"/>
              <a:t> </a:t>
            </a:r>
            <a:endParaRPr lang="ru-RU" dirty="0"/>
          </a:p>
          <a:p>
            <a:r>
              <a:rPr lang="ru-RU" sz="2400" b="1" dirty="0"/>
              <a:t>Образование </a:t>
            </a:r>
            <a:r>
              <a:rPr lang="ru-RU" sz="2400" dirty="0"/>
              <a:t>– высшее, Тульский государственный педагогический институт им. </a:t>
            </a:r>
            <a:r>
              <a:rPr lang="ru-RU" sz="2400" dirty="0" err="1"/>
              <a:t>Л.Н.Толстого</a:t>
            </a:r>
            <a:r>
              <a:rPr lang="ru-RU" sz="2400" dirty="0"/>
              <a:t>, 2002 г., специальность: «учитель технологии, предпринимательства, экономики со специализацией изо и черчение»;</a:t>
            </a:r>
          </a:p>
          <a:p>
            <a:r>
              <a:rPr lang="ru-RU" sz="2400" dirty="0"/>
              <a:t>НОУВПО Институт управления и бизнеса, 2010 г., специальность: экономист</a:t>
            </a:r>
          </a:p>
          <a:p>
            <a:r>
              <a:rPr lang="ru-RU" sz="2400" b="1" dirty="0"/>
              <a:t>Педагог дополнительного образования,</a:t>
            </a:r>
            <a:r>
              <a:rPr lang="ru-RU" sz="2400" dirty="0"/>
              <a:t> работает в </a:t>
            </a:r>
            <a:r>
              <a:rPr lang="ru-RU" sz="2400" dirty="0" smtClean="0"/>
              <a:t>МБУДО «</a:t>
            </a:r>
            <a:r>
              <a:rPr lang="ru-RU" sz="2400" dirty="0" err="1" smtClean="0"/>
              <a:t>ГЦРиНТТДиЮ</a:t>
            </a:r>
            <a:r>
              <a:rPr lang="ru-RU" sz="2400" dirty="0" smtClean="0"/>
              <a:t>» </a:t>
            </a:r>
            <a:r>
              <a:rPr lang="ru-RU" sz="2400" dirty="0"/>
              <a:t>г. Тулы с 1.09.2001.</a:t>
            </a:r>
          </a:p>
          <a:p>
            <a:r>
              <a:rPr lang="ru-RU" sz="2400" b="1" dirty="0"/>
              <a:t>Педагогический стаж</a:t>
            </a:r>
            <a:r>
              <a:rPr lang="ru-RU" sz="2400" dirty="0"/>
              <a:t> – </a:t>
            </a:r>
            <a:r>
              <a:rPr lang="ru-RU" sz="2400" dirty="0" smtClean="0"/>
              <a:t>17 лет </a:t>
            </a:r>
            <a:endParaRPr lang="ru-RU" sz="2400" dirty="0"/>
          </a:p>
          <a:p>
            <a:r>
              <a:rPr lang="ru-RU" sz="2400" b="1" dirty="0"/>
              <a:t>Стаж педагога дополнительного </a:t>
            </a:r>
            <a:r>
              <a:rPr lang="ru-RU" sz="2400" b="1" dirty="0" smtClean="0"/>
              <a:t>образования</a:t>
            </a:r>
            <a:r>
              <a:rPr lang="ru-RU" sz="2400" dirty="0" smtClean="0"/>
              <a:t> </a:t>
            </a:r>
            <a:r>
              <a:rPr lang="ru-RU" sz="2400" dirty="0"/>
              <a:t>- </a:t>
            </a:r>
            <a:r>
              <a:rPr lang="ru-RU" sz="2400" dirty="0" smtClean="0"/>
              <a:t>17 </a:t>
            </a:r>
            <a:r>
              <a:rPr lang="ru-RU" sz="2400" dirty="0"/>
              <a:t>лет.</a:t>
            </a:r>
          </a:p>
          <a:p>
            <a:r>
              <a:rPr lang="ru-RU" sz="2400" b="1" dirty="0"/>
              <a:t>Высшая квалификационная категория </a:t>
            </a:r>
            <a:r>
              <a:rPr lang="ru-RU" sz="2400" dirty="0"/>
              <a:t> присвоена в 2006 году</a:t>
            </a:r>
          </a:p>
        </p:txBody>
      </p:sp>
    </p:spTree>
    <p:extLst>
      <p:ext uri="{BB962C8B-B14F-4D97-AF65-F5344CB8AC3E}">
        <p14:creationId xmlns:p14="http://schemas.microsoft.com/office/powerpoint/2010/main" val="4264633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73045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+mn-lt"/>
              </a:rPr>
              <a:t>Встреча состоялась 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1.03.2017 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в планетарии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Городского центра развития.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Здесь были представлены выставка лучших работ, презентация об истоках творчества, тульском кремле, зодиаке и др.   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7038991" cy="4662189"/>
          </a:xfrm>
        </p:spPr>
      </p:pic>
    </p:spTree>
    <p:extLst>
      <p:ext uri="{BB962C8B-B14F-4D97-AF65-F5344CB8AC3E}">
        <p14:creationId xmlns:p14="http://schemas.microsoft.com/office/powerpoint/2010/main" val="3909073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3140968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tx1"/>
                </a:solidFill>
                <a:latin typeface="+mn-lt"/>
              </a:rPr>
              <a:t>Занятия декоративно-прикладным творчеством, в частности, лепкой, дают широкие возможности для творчества детей, но прежде, чем они смогут творить самостоятельно, воплощать свои идеи, участвовать в работе школьной компании, их необходимо научить минимальному набору знаний, умений, навыков. </a:t>
            </a:r>
            <a:br>
              <a:rPr lang="ru-RU" sz="3100" dirty="0">
                <a:solidFill>
                  <a:schemeClr val="tx1"/>
                </a:solidFill>
                <a:latin typeface="+mn-lt"/>
              </a:rPr>
            </a:br>
            <a:endParaRPr lang="ru-RU" sz="3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708920"/>
            <a:ext cx="9144000" cy="4248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dirty="0" smtClean="0"/>
              <a:t>Для </a:t>
            </a:r>
            <a:r>
              <a:rPr lang="ru-RU" sz="3000" dirty="0"/>
              <a:t>этого я использую такую последовательность методов обучения</a:t>
            </a:r>
            <a:r>
              <a:rPr lang="ru-RU" sz="3000" dirty="0" smtClean="0"/>
              <a:t>:</a:t>
            </a:r>
          </a:p>
          <a:p>
            <a:pPr marL="0" indent="0">
              <a:buNone/>
            </a:pPr>
            <a:r>
              <a:rPr lang="ru-RU" sz="3000" i="1" dirty="0" smtClean="0"/>
              <a:t> </a:t>
            </a:r>
            <a:r>
              <a:rPr lang="ru-RU" sz="3000" b="1" i="1" dirty="0"/>
              <a:t>алгоритмический,</a:t>
            </a:r>
            <a:endParaRPr lang="ru-RU" sz="3000" dirty="0"/>
          </a:p>
          <a:p>
            <a:pPr marL="0" indent="0">
              <a:buNone/>
            </a:pPr>
            <a:r>
              <a:rPr lang="ru-RU" sz="3000" b="1" i="1" dirty="0"/>
              <a:t> поисковый, </a:t>
            </a:r>
            <a:endParaRPr lang="ru-RU" sz="3000" dirty="0"/>
          </a:p>
          <a:p>
            <a:pPr marL="0" indent="0">
              <a:buNone/>
            </a:pPr>
            <a:r>
              <a:rPr lang="ru-RU" sz="3000" b="1" i="1" dirty="0"/>
              <a:t>исследовательский, </a:t>
            </a:r>
            <a:endParaRPr lang="ru-RU" sz="3000" dirty="0"/>
          </a:p>
          <a:p>
            <a:pPr marL="0" indent="0">
              <a:buNone/>
            </a:pPr>
            <a:r>
              <a:rPr lang="ru-RU" sz="3000" b="1" i="1" dirty="0"/>
              <a:t>творческий</a:t>
            </a:r>
            <a:r>
              <a:rPr lang="ru-RU" sz="3000" i="1" dirty="0"/>
              <a:t>, </a:t>
            </a:r>
            <a:r>
              <a:rPr lang="ru-RU" sz="3000" dirty="0"/>
              <a:t>которая помогает дифференцировать воспитанников по возрасту и уровню подготовки, выстраивая индивидуальный маршрут развития , траекторию личностного роста каждого </a:t>
            </a:r>
            <a:r>
              <a:rPr lang="ru-RU" sz="3000" dirty="0" smtClean="0"/>
              <a:t>воспитанника.</a:t>
            </a:r>
            <a:endParaRPr lang="ru-RU" sz="3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692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597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В своей деятельности я использую еще один, как показывает практика, очень эффективный способ подстегнуть творческую активность воспитанников, дать им возможность почувствовать востребованность и значимость их труда – участие в программе  Школьная </a:t>
            </a:r>
            <a:r>
              <a:rPr lang="ru-RU" sz="2800" dirty="0" smtClean="0"/>
              <a:t>компания </a:t>
            </a: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</p:txBody>
      </p:sp>
      <p:pic>
        <p:nvPicPr>
          <p:cNvPr id="4" name="Picture 4" descr="Изображение 0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 bwMode="auto">
          <a:xfrm>
            <a:off x="1835696" y="2564904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136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+mn-lt"/>
              </a:rPr>
              <a:t>Миссия программы «Школьная компания»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405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- дать </a:t>
            </a:r>
            <a:r>
              <a:rPr lang="ru-RU" dirty="0"/>
              <a:t>возможность учащимся  получить в ходе учебного процесса первый практический опыт в области предпринимательства, участвуя в создании и управлении своего собственного предприятия. Знания о том, как организовать свое дело, провести маркетинговые исследования, произвести и продать продукцию, понимание всех сторон функционирования бизнеса дают школьникам неоспоримые преимущества в будущем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Участие </a:t>
            </a:r>
            <a:r>
              <a:rPr lang="ru-RU" dirty="0"/>
              <a:t>в новогодних, ярмарках, ярмарках, посвященных дню города, области, Пасхе, конкуренции со стороны компаний с похожей продукцией требует постоянной разработки новой продукции – то есть нового витка творчества. Для того чтобы побеждать, а это детям очень нравиться, нужно постоянно совершенствовать свои навыки ремесленника, коммуникативные, экономические, оформительские.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839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88640"/>
            <a:ext cx="9001000" cy="6552727"/>
          </a:xfrm>
        </p:spPr>
        <p:txBody>
          <a:bodyPr/>
          <a:lstStyle/>
          <a:p>
            <a:r>
              <a:rPr lang="ru-RU" dirty="0" smtClean="0"/>
              <a:t>Обучение по программе «Школьная компания» побуждает педагога и обучающихся постоянно совершенствовать качество и ассортимент продукции, информативность и привлекательность торгового места, маркетинговые и экономические знания, умения, навыки и т.п. </a:t>
            </a:r>
            <a:endParaRPr lang="ru-RU" dirty="0"/>
          </a:p>
          <a:p>
            <a:r>
              <a:rPr lang="ru-RU" dirty="0" smtClean="0"/>
              <a:t>Развитие педагога и разработка новых образовательных программ (от «Керамики» и «Художественной росписи» к «Радуге» и «Школьной компании»), от основ изобразительного искусства и декоративно-прикладного творчества к молодежному предпринимательству, дает возможность для непрерывного саморазвития детей, сохранения высокого уровня познавательного интереса, совершенствования мастерства, творческого поиска воспитанников.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58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88" y="26064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100" b="1" u="sng" dirty="0" smtClean="0"/>
              <a:t>В основе моей работы лежат следующие документы: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Конституция </a:t>
            </a:r>
            <a:r>
              <a:rPr lang="ru-RU" dirty="0"/>
              <a:t>Российской Федерации;</a:t>
            </a:r>
          </a:p>
          <a:p>
            <a:pPr lvl="0"/>
            <a:r>
              <a:rPr lang="ru-RU" dirty="0"/>
              <a:t>Федеральный закон Российской Федерации от 29 декабря 2012 г. N 273-ФЗ «Об образовании в Российской Федерации»;</a:t>
            </a:r>
          </a:p>
          <a:p>
            <a:pPr lvl="0"/>
            <a:r>
              <a:rPr lang="ru-RU" dirty="0"/>
              <a:t>Закон РФ от 09.10.1992 г. № 3612-1 «Основы законодательства Российской Федерации о культуре»;</a:t>
            </a:r>
          </a:p>
          <a:p>
            <a:pPr lvl="0"/>
            <a:r>
              <a:rPr lang="ru-RU" dirty="0"/>
              <a:t>Федеральный закон от 04.12.2007 N 329-ФЗ «О физической культуре и спорте в РФ»;</a:t>
            </a:r>
          </a:p>
          <a:p>
            <a:pPr lvl="0"/>
            <a:r>
              <a:rPr lang="ru-RU" dirty="0"/>
              <a:t>Федеральный закон РФ №124 «Об основных гарантиях прав ребенка в Российской Федерации» от 24.07.1998, ред. от 17.12.2009, изм. от 21.07.2011г</a:t>
            </a:r>
            <a:r>
              <a:rPr lang="ru-RU" dirty="0" smtClean="0"/>
              <a:t>.;</a:t>
            </a:r>
            <a:endParaRPr lang="ru-RU" dirty="0"/>
          </a:p>
          <a:p>
            <a:pPr lvl="0"/>
            <a:r>
              <a:rPr lang="ru-RU" dirty="0"/>
              <a:t>Государственная программа Российской Федерации «Развитие образования» на 2013–2020 годы; </a:t>
            </a:r>
          </a:p>
          <a:p>
            <a:pPr lvl="0"/>
            <a:r>
              <a:rPr lang="ru-RU" dirty="0"/>
              <a:t>Указ Президента РФ от 7 мая 2012 № 599 «О мерах по реализации государственной политики в области образования и науки»;</a:t>
            </a:r>
          </a:p>
          <a:p>
            <a:pPr lvl="0"/>
            <a:r>
              <a:rPr lang="ru-RU" dirty="0"/>
              <a:t>Указ Президента РФ от 1 июня 2012 № 761 «О Национальной стратегии действий в интересах детей на 2012-2017 годы»;</a:t>
            </a:r>
          </a:p>
          <a:p>
            <a:pPr lvl="0"/>
            <a:r>
              <a:rPr lang="ru-RU" dirty="0"/>
              <a:t>Приказ </a:t>
            </a:r>
            <a:r>
              <a:rPr lang="ru-RU" dirty="0" err="1"/>
              <a:t>Минобрнауки</a:t>
            </a:r>
            <a:r>
              <a:rPr lang="ru-RU" dirty="0"/>
              <a:t> РФ от 29 августа 2013 г. N 1008 «Об утверждении Порядка организации и осуществления  образовательной деятельности по дополнительным общеобразовательным программам</a:t>
            </a:r>
            <a:r>
              <a:rPr lang="ru-RU" dirty="0" smtClean="0"/>
              <a:t>»;</a:t>
            </a:r>
            <a:endParaRPr lang="ru-RU" dirty="0"/>
          </a:p>
          <a:p>
            <a:pPr lvl="0"/>
            <a:r>
              <a:rPr lang="ru-RU" dirty="0"/>
              <a:t>Государственная программа Российской Федерации «Развитие образования на 2013-2020 годы», утверждена 22.11.2012 г., № 3 2148-р; </a:t>
            </a:r>
          </a:p>
          <a:p>
            <a:pPr lvl="0"/>
            <a:r>
              <a:rPr lang="ru-RU" dirty="0"/>
              <a:t>Концепция духовно-нравственного развития «Гражданин и патриот</a:t>
            </a:r>
            <a:r>
              <a:rPr lang="ru-RU" dirty="0" smtClean="0"/>
              <a:t>»;</a:t>
            </a:r>
            <a:endParaRPr lang="ru-RU" dirty="0"/>
          </a:p>
          <a:p>
            <a:pPr lvl="0"/>
            <a:r>
              <a:rPr lang="ru-RU" dirty="0"/>
              <a:t>Стратегия развития системы образования Тульской области  2011 - 2020 гг</a:t>
            </a:r>
            <a:r>
              <a:rPr lang="ru-RU" dirty="0" smtClean="0"/>
              <a:t>.;</a:t>
            </a:r>
            <a:endParaRPr lang="ru-RU" dirty="0"/>
          </a:p>
          <a:p>
            <a:pPr lvl="0"/>
            <a:r>
              <a:rPr lang="ru-RU" dirty="0"/>
              <a:t>Концепция развития дополнительного образования детей,  распоряжение Правительства РФ от 4 сентября 2014 г. N 1726-р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7000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pPr marL="457200" lvl="1" indent="0" algn="ctr"/>
            <a:r>
              <a:rPr lang="ru-RU" b="1" dirty="0" smtClean="0"/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Основополагающими идеями являются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ru-RU" sz="3100" dirty="0" smtClean="0"/>
              <a:t>	</a:t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воспитание гражданина, его образование, сотворение личности, способной к творческой  жизнедеятельности, нравственному, здоровому образу жизни (концепция «Школа Л.Н. Толстого»);</a:t>
            </a:r>
            <a:endParaRPr lang="ru-RU" sz="2800" dirty="0"/>
          </a:p>
          <a:p>
            <a:pPr marL="0" indent="0">
              <a:buNone/>
            </a:pPr>
            <a:r>
              <a:rPr lang="ru-RU" dirty="0"/>
              <a:t>- идея признания личности ребёнка высшей ценностью процессов воспитания и образования (В.А. Сухомлинского);</a:t>
            </a:r>
            <a:endParaRPr lang="ru-RU" sz="2800" dirty="0"/>
          </a:p>
          <a:p>
            <a:pPr marL="0" indent="0">
              <a:buNone/>
            </a:pPr>
            <a:r>
              <a:rPr lang="ru-RU" dirty="0"/>
              <a:t>- воспитание с использованием погружения ребёнка в  ситуацию успеха (технология Л.С. Выготского), помогающая ему в изменении статуса в процессе занятий различными видами деятельности, в соответствии с личными интересами, потребностями и способностями ребёнка в равноправном диалоге с педагогом;</a:t>
            </a:r>
            <a:endParaRPr lang="ru-RU" sz="2800" dirty="0"/>
          </a:p>
          <a:p>
            <a:pPr marL="0" indent="0">
              <a:buNone/>
            </a:pPr>
            <a:r>
              <a:rPr lang="ru-RU" dirty="0"/>
              <a:t>- педагогика сотрудничества и личностно-ориентированного обучения (Ш.А. </a:t>
            </a:r>
            <a:r>
              <a:rPr lang="ru-RU" dirty="0" err="1"/>
              <a:t>Амонашвили</a:t>
            </a:r>
            <a:r>
              <a:rPr lang="ru-RU" dirty="0"/>
              <a:t>, В.А. </a:t>
            </a:r>
            <a:r>
              <a:rPr lang="ru-RU" dirty="0" err="1"/>
              <a:t>Караковского</a:t>
            </a:r>
            <a:r>
              <a:rPr lang="ru-RU" dirty="0"/>
              <a:t>, С.Н. </a:t>
            </a:r>
            <a:r>
              <a:rPr lang="ru-RU" dirty="0" err="1"/>
              <a:t>Лысенкова</a:t>
            </a:r>
            <a:r>
              <a:rPr lang="ru-RU" dirty="0"/>
              <a:t>);</a:t>
            </a:r>
            <a:endParaRPr lang="ru-RU" sz="2800" dirty="0"/>
          </a:p>
          <a:p>
            <a:pPr marL="0" indent="0">
              <a:buNone/>
            </a:pPr>
            <a:r>
              <a:rPr lang="ru-RU" dirty="0"/>
              <a:t>- концепция педагогической поддержки  воспитанника (О.С. </a:t>
            </a:r>
            <a:r>
              <a:rPr lang="ru-RU" dirty="0" err="1"/>
              <a:t>Газмана</a:t>
            </a:r>
            <a:r>
              <a:rPr lang="ru-RU" dirty="0"/>
              <a:t>);</a:t>
            </a:r>
            <a:endParaRPr lang="ru-RU" sz="2800" dirty="0"/>
          </a:p>
          <a:p>
            <a:pPr marL="0" indent="0">
              <a:buNone/>
            </a:pPr>
            <a:r>
              <a:rPr lang="ru-RU" dirty="0"/>
              <a:t>- технология </a:t>
            </a:r>
            <a:r>
              <a:rPr lang="ru-RU" dirty="0" err="1"/>
              <a:t>деятельностного</a:t>
            </a:r>
            <a:r>
              <a:rPr lang="ru-RU" dirty="0"/>
              <a:t> подхода (Л.С. Выготский, П.Я. Гальперин, В.В. Давыдов, И.И. Ильясов).</a:t>
            </a:r>
            <a:endParaRPr lang="ru-RU" sz="2800" dirty="0"/>
          </a:p>
          <a:p>
            <a:pPr marL="0" indent="0">
              <a:buNone/>
            </a:pPr>
            <a:r>
              <a:rPr lang="ru-RU" b="1" dirty="0" smtClean="0"/>
              <a:t>Содержательная </a:t>
            </a:r>
            <a:r>
              <a:rPr lang="ru-RU" b="1" dirty="0"/>
              <a:t>основа опыта.</a:t>
            </a:r>
            <a:endParaRPr lang="ru-RU" sz="2800" dirty="0"/>
          </a:p>
          <a:p>
            <a:pPr marL="0" indent="0">
              <a:buNone/>
            </a:pPr>
            <a:r>
              <a:rPr lang="ru-RU" dirty="0"/>
              <a:t>       Содержательной основой опыта является работа по организации поликультурной среды в системе деятельности объединений дополнительного образования детей:</a:t>
            </a:r>
            <a:endParaRPr lang="ru-RU" sz="2800" dirty="0"/>
          </a:p>
          <a:p>
            <a:pPr marL="0" indent="0">
              <a:buNone/>
            </a:pPr>
            <a:r>
              <a:rPr lang="ru-RU" dirty="0"/>
              <a:t>1) по художественно-эстетическому направлению</a:t>
            </a:r>
            <a:endParaRPr lang="ru-RU" sz="2800" dirty="0"/>
          </a:p>
          <a:p>
            <a:pPr marL="0" indent="0">
              <a:buNone/>
            </a:pPr>
            <a:r>
              <a:rPr lang="ru-RU" dirty="0"/>
              <a:t>2) по программе «Радуга»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670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>
            <a:normAutofit fontScale="92500"/>
          </a:bodyPr>
          <a:lstStyle/>
          <a:p>
            <a:r>
              <a:rPr lang="ru-RU" b="1" i="1" dirty="0"/>
              <a:t>В основе моей работы лежат концептуальные позиции:</a:t>
            </a:r>
            <a:endParaRPr lang="ru-RU" dirty="0"/>
          </a:p>
          <a:p>
            <a:r>
              <a:rPr lang="ru-RU" dirty="0"/>
              <a:t>1. воспитательный и образовательный </a:t>
            </a:r>
            <a:r>
              <a:rPr lang="ru-RU" dirty="0" smtClean="0"/>
              <a:t>потенциалы </a:t>
            </a:r>
            <a:r>
              <a:rPr lang="ru-RU" dirty="0"/>
              <a:t>системы дополнительного образования (работа с родителями, связь с культурными, образовательными учреждениями);</a:t>
            </a:r>
          </a:p>
          <a:p>
            <a:r>
              <a:rPr lang="ru-RU" dirty="0"/>
              <a:t>2. создание поликультурной воспитательной среды в УДО (тесная взаимосвязь всех форм воспитательной системы Дворца и системы воспитательной работы детского объединения);</a:t>
            </a:r>
          </a:p>
          <a:p>
            <a:r>
              <a:rPr lang="ru-RU" dirty="0"/>
              <a:t>3. интеграция ценностей этнокультуры и общероссийской, мировой в содержание образования;</a:t>
            </a:r>
          </a:p>
          <a:p>
            <a:r>
              <a:rPr lang="ru-RU" dirty="0"/>
              <a:t>4. совершенствование общекультурной и специальной компетентности педагога в деле воспитания личности.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146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300" dirty="0"/>
              <a:t>«Дополнительное образование осознается не как подготовка к жизни или освоение основ профессии, а становится суть основой непрерывного процесса саморазвития и самосовершенствования человека как субъекта культуры и </a:t>
            </a:r>
            <a:r>
              <a:rPr lang="ru-RU" sz="3300" dirty="0" smtClean="0"/>
              <a:t>деятельности»</a:t>
            </a:r>
            <a:endParaRPr lang="ru-RU" sz="33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3100" dirty="0" smtClean="0"/>
              <a:t>Для осуществления непрерывного процесса саморазвития воспитанников, педагог должен тоже постоянно самосовершенствоваться, развиваться, идти в ногу со временем. </a:t>
            </a:r>
          </a:p>
          <a:p>
            <a:pPr marL="0" indent="0">
              <a:buNone/>
            </a:pPr>
            <a:r>
              <a:rPr lang="ru-RU" sz="3100" dirty="0" smtClean="0"/>
              <a:t>Поэтому мною были разработаны несколько </a:t>
            </a:r>
            <a:r>
              <a:rPr lang="ru-RU" sz="3100" dirty="0"/>
              <a:t>дополнительных образовательных программ «Керамика», «Художественная роспись», «Радуга», </a:t>
            </a:r>
            <a:r>
              <a:rPr lang="ru-RU" sz="3100" dirty="0" smtClean="0"/>
              <a:t>«Студия дизайна </a:t>
            </a:r>
            <a:r>
              <a:rPr lang="ru-RU" sz="3100" dirty="0" smtClean="0"/>
              <a:t>«У-Ра</a:t>
            </a:r>
            <a:r>
              <a:rPr lang="ru-RU" sz="3100" dirty="0" smtClean="0"/>
              <a:t>», содержание программ постоянно перерабатывается, дополняется, совершенствуется. 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1470690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7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Стартовым уровнем 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в подготовке к самостоятельному творчеству является работа с дошкольниками.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+mn-lt"/>
              </a:rPr>
            </a:b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Программа </a:t>
            </a:r>
            <a:r>
              <a:rPr lang="ru-RU" sz="2800" b="1" dirty="0">
                <a:solidFill>
                  <a:schemeClr val="tx1"/>
                </a:solidFill>
                <a:latin typeface="+mn-lt"/>
              </a:rPr>
              <a:t>«Радуга»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 является интегрированной, включает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+mn-lt"/>
              </a:rPr>
            </a:b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в 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себя рисование, лепку, аппликацию, роспись, дизайн.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61" y="1935163"/>
            <a:ext cx="3662263" cy="48830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86206"/>
            <a:ext cx="6408712" cy="480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42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84708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Constantia"/>
              </a:rPr>
              <a:t>Затем дети переходят на </a:t>
            </a:r>
            <a:r>
              <a:rPr lang="ru-RU" sz="2400" dirty="0" smtClean="0">
                <a:solidFill>
                  <a:prstClr val="black"/>
                </a:solidFill>
                <a:latin typeface="Constantia"/>
              </a:rPr>
              <a:t>следующий базовый уровень. Они </a:t>
            </a:r>
            <a:r>
              <a:rPr lang="ru-RU" sz="2400" dirty="0">
                <a:solidFill>
                  <a:prstClr val="black"/>
                </a:solidFill>
                <a:latin typeface="Constantia"/>
              </a:rPr>
              <a:t>уже кое-что умеют, но еще нет достаточного опыта для самостоятельной творческой работы, поэтому мы делаем коллективные композиции для украшения </a:t>
            </a:r>
            <a:r>
              <a:rPr lang="ru-RU" sz="2400" dirty="0" smtClean="0">
                <a:solidFill>
                  <a:prstClr val="black"/>
                </a:solidFill>
                <a:latin typeface="Constantia"/>
              </a:rPr>
              <a:t>кабинета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08212"/>
            <a:ext cx="6264696" cy="469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70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206084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dirty="0" smtClean="0">
                <a:solidFill>
                  <a:schemeClr val="tx1"/>
                </a:solidFill>
                <a:latin typeface="+mn-lt"/>
              </a:rPr>
              <a:t>Для </a:t>
            </a:r>
            <a:r>
              <a:rPr lang="ru-RU" sz="3100" dirty="0">
                <a:solidFill>
                  <a:schemeClr val="tx1"/>
                </a:solidFill>
                <a:latin typeface="+mn-lt"/>
              </a:rPr>
              <a:t>поддержания высокого уровня познавательного интереса с малышами мы готовим подарки к праздникам, выставки для родителей, совместные </a:t>
            </a:r>
            <a:r>
              <a:rPr lang="ru-RU" sz="3100" dirty="0" smtClean="0">
                <a:solidFill>
                  <a:schemeClr val="tx1"/>
                </a:solidFill>
                <a:latin typeface="+mn-lt"/>
              </a:rPr>
              <a:t>праздники </a:t>
            </a:r>
            <a:r>
              <a:rPr lang="ru-RU" sz="31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3100" dirty="0">
                <a:solidFill>
                  <a:schemeClr val="tx1"/>
                </a:solidFill>
                <a:latin typeface="+mn-lt"/>
              </a:rPr>
            </a:br>
            <a:endParaRPr lang="ru-RU" sz="31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573" y="1700808"/>
            <a:ext cx="6624736" cy="4968552"/>
          </a:xfrm>
        </p:spPr>
      </p:pic>
    </p:spTree>
    <p:extLst>
      <p:ext uri="{BB962C8B-B14F-4D97-AF65-F5344CB8AC3E}">
        <p14:creationId xmlns:p14="http://schemas.microsoft.com/office/powerpoint/2010/main" val="721115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1218</Words>
  <Application>Microsoft Office PowerPoint</Application>
  <PresentationFormat>Экран (4:3)</PresentationFormat>
  <Paragraphs>82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24</vt:i4>
      </vt:variant>
    </vt:vector>
  </HeadingPairs>
  <TitlesOfParts>
    <vt:vector size="37" baseType="lpstr">
      <vt:lpstr>Arial</vt:lpstr>
      <vt:lpstr>Book Antiqua</vt:lpstr>
      <vt:lpstr>Calibri</vt:lpstr>
      <vt:lpstr>Constantia</vt:lpstr>
      <vt:lpstr>Lucida Sans</vt:lpstr>
      <vt:lpstr>Symbol</vt:lpstr>
      <vt:lpstr>Times New Roman</vt:lpstr>
      <vt:lpstr>Wingdings 2</vt:lpstr>
      <vt:lpstr>1_Поток</vt:lpstr>
      <vt:lpstr>12_Поток</vt:lpstr>
      <vt:lpstr>Волна</vt:lpstr>
      <vt:lpstr>1_Волна</vt:lpstr>
      <vt:lpstr>2_Волна</vt:lpstr>
      <vt:lpstr>Презентация PowerPoint</vt:lpstr>
      <vt:lpstr>Презентация PowerPoint</vt:lpstr>
      <vt:lpstr>В основе моей работы лежат следующие документы:  </vt:lpstr>
      <vt:lpstr>  Основополагающими идеями являются:  </vt:lpstr>
      <vt:lpstr>Презентация PowerPoint</vt:lpstr>
      <vt:lpstr>Презентация PowerPoint</vt:lpstr>
      <vt:lpstr>Стартовым уровнем в подготовке к самостоятельному творчеству является работа с дошкольниками.  Программа «Радуга» является интегрированной, включает  в себя рисование, лепку, аппликацию, роспись, дизайн.</vt:lpstr>
      <vt:lpstr>Затем дети переходят на следующий базовый уровень. Они уже кое-что умеют, но еще нет достаточного опыта для самостоятельной творческой работы, поэтому мы делаем коллективные композиции для украшения кабинета</vt:lpstr>
      <vt:lpstr>Для поддержания высокого уровня познавательного интереса с малышами мы готовим подарки к праздникам, выставки для родителей, совместные праздники  </vt:lpstr>
      <vt:lpstr>Традиционная форма работы с родителями творческой мастерской «Радуга» - совместные мастер-классы  для воспитанников и их родителей </vt:lpstr>
      <vt:lpstr>На мастер-классах родители просматривают презентацию о содержании, итогах работы и перспективах творческой мастерской «Радуга» </vt:lpstr>
      <vt:lpstr>На мастер-классах родители просматривают презентацию о содержании, итогах работы и перспективах творческой мастерской «Радуга»</vt:lpstr>
      <vt:lpstr> Вместе с родителями мы ходим на экскурсии в музеи и на выставки</vt:lpstr>
      <vt:lpstr>Следующий уровень продвинутый-подготовка к участию в областных и городских выставках</vt:lpstr>
      <vt:lpstr>С каждым воспитанником мы вместе подбираем тему, которая ему интересна, иллюстративный материал, технологию изготовления</vt:lpstr>
      <vt:lpstr>Интерес, трудолюбие, мастерство исполнения, индивидуальный подход педагога - так рождаются неповторимые самобытные детские работы </vt:lpstr>
      <vt:lpstr> Ежегодно дети занимают призовые места на областных, городских, и всероссийских  выставках рисунка и декоративно-прикладного творчества</vt:lpstr>
      <vt:lpstr>Высшая ступень творчества – постоянный творческий поиск воспитанника. В этом случае педагог становится наставником и консультантом, старается найти уникальные возможности для презентации достижений воспитанника  </vt:lpstr>
      <vt:lpstr>Такой презентацией стала творческая встреча «Творчество и космос» с воспитанницей «Радуга» Себякиной Марией</vt:lpstr>
      <vt:lpstr>Встреча состоялась 1.03.2017 в планетарии Городского центра развития. Здесь были представлены выставка лучших работ, презентация об истоках творчества, тульском кремле, зодиаке и др.   </vt:lpstr>
      <vt:lpstr>Занятия декоративно-прикладным творчеством, в частности, лепкой, дают широкие возможности для творчества детей, но прежде, чем они смогут творить самостоятельно, воплощать свои идеи, участвовать в работе школьной компании, их необходимо научить минимальному набору знаний, умений, навыков.  </vt:lpstr>
      <vt:lpstr>Презентация PowerPoint</vt:lpstr>
      <vt:lpstr>Миссия программы «Школьная компания»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46</cp:revision>
  <dcterms:created xsi:type="dcterms:W3CDTF">2015-03-10T14:11:29Z</dcterms:created>
  <dcterms:modified xsi:type="dcterms:W3CDTF">2019-03-28T10:03:24Z</dcterms:modified>
</cp:coreProperties>
</file>