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88" r:id="rId3"/>
    <p:sldId id="299" r:id="rId4"/>
    <p:sldId id="296" r:id="rId5"/>
    <p:sldId id="298" r:id="rId6"/>
    <p:sldId id="293" r:id="rId7"/>
    <p:sldId id="266" r:id="rId8"/>
    <p:sldId id="285" r:id="rId9"/>
    <p:sldId id="291" r:id="rId10"/>
    <p:sldId id="292" r:id="rId11"/>
    <p:sldId id="290" r:id="rId12"/>
    <p:sldId id="297" r:id="rId13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231" autoAdjust="0"/>
  </p:normalViewPr>
  <p:slideViewPr>
    <p:cSldViewPr>
      <p:cViewPr>
        <p:scale>
          <a:sx n="60" d="100"/>
          <a:sy n="60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44" y="-96"/>
      </p:cViewPr>
      <p:guideLst>
        <p:guide orient="horz" pos="3151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CC8F9797-908E-48F9-B4E0-9484B52BC8F1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F1A206E-18EC-46CD-B789-7AA8F8B45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0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24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4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3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73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86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206E-18EC-46CD-B789-7AA8F8B45AD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86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45A6-531A-4940-9F1D-8B5C45AA1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16" t="13926" r="11858"/>
          <a:stretch/>
        </p:blipFill>
        <p:spPr>
          <a:xfrm>
            <a:off x="0" y="0"/>
            <a:ext cx="9144000" cy="6893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357167"/>
            <a:ext cx="6715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E768B"/>
                </a:solidFill>
                <a:latin typeface="Arial Narrow" panose="020B0606020202030204" pitchFamily="34" charset="0"/>
              </a:rPr>
              <a:t>Открытая трибуна педагогического опыта</a:t>
            </a:r>
          </a:p>
          <a:p>
            <a:pPr algn="ctr"/>
            <a:r>
              <a:rPr lang="ru-RU" sz="2800" b="1" dirty="0" smtClean="0">
                <a:solidFill>
                  <a:srgbClr val="D88227"/>
                </a:solidFill>
                <a:latin typeface="Arial Narrow" panose="020B0606020202030204" pitchFamily="34" charset="0"/>
              </a:rPr>
              <a:t>«ОТ ТЕОРИИ - К ПРАКТИКЕ»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928802"/>
            <a:ext cx="5643602" cy="365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ru-RU" sz="2200" b="1" kern="14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Формирование у обучающихся патриотизма в рамках</a:t>
            </a:r>
          </a:p>
          <a:p>
            <a:pPr algn="ctr">
              <a:lnSpc>
                <a:spcPct val="135000"/>
              </a:lnSpc>
            </a:pPr>
            <a:r>
              <a:rPr lang="ru-RU" sz="2200" b="1" kern="14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реализации дополнительной общеобразовательной </a:t>
            </a:r>
            <a:r>
              <a:rPr lang="ru-RU" sz="2200" b="1" kern="1400" cap="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общеразвивающей</a:t>
            </a:r>
            <a:r>
              <a:rPr lang="ru-RU" sz="2200" b="1" kern="14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программы «Эстрадный вокал «Вдохновение»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2000" kern="1400" dirty="0" smtClean="0">
                <a:solidFill>
                  <a:srgbClr val="993300"/>
                </a:solidFill>
                <a:latin typeface="Calibri" panose="020F0502020204030204" pitchFamily="34" charset="0"/>
              </a:rPr>
              <a:t> </a:t>
            </a:r>
            <a:endParaRPr lang="ru-RU" sz="2000" kern="1400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http://co8tula.ru/upload/iblock/cc4/cc4298d8b9c6cdd642bda89c40329e8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7191"/>
            <a:ext cx="2857488" cy="28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0"/>
            <a:ext cx="1628441" cy="15759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00364" y="5500702"/>
            <a:ext cx="61436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Зотова Марина Владимировна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педагог 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1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086" y="385046"/>
            <a:ext cx="8229600" cy="1315762"/>
          </a:xfrm>
        </p:spPr>
        <p:txBody>
          <a:bodyPr>
            <a:noAutofit/>
          </a:bodyPr>
          <a:lstStyle/>
          <a:p>
            <a:r>
              <a:rPr lang="ru-RU" sz="2400" dirty="0"/>
              <a:t>Практические результаты</a:t>
            </a:r>
            <a:br>
              <a:rPr lang="ru-RU" sz="2400" dirty="0"/>
            </a:br>
            <a:r>
              <a:rPr lang="ru-RU" sz="2400" dirty="0"/>
              <a:t> личностно-ориентированного обучения </a:t>
            </a:r>
            <a:r>
              <a:rPr lang="ru-RU" sz="2400" dirty="0" smtClean="0"/>
              <a:t>в</a:t>
            </a:r>
            <a:br>
              <a:rPr lang="ru-RU" sz="2400" dirty="0" smtClean="0"/>
            </a:br>
            <a:r>
              <a:rPr lang="ru-RU" sz="2400" dirty="0" smtClean="0"/>
              <a:t> детском объединении «Эстрадный </a:t>
            </a:r>
            <a:r>
              <a:rPr lang="ru-RU" sz="2400" dirty="0"/>
              <a:t>вокал «Вдохновение»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2071678"/>
            <a:ext cx="4071966" cy="45720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i="1" u="sng" dirty="0" smtClean="0"/>
              <a:t>Областной уровень </a:t>
            </a:r>
            <a:r>
              <a:rPr lang="ru-RU" sz="2000" b="1" dirty="0" smtClean="0"/>
              <a:t> </a:t>
            </a:r>
          </a:p>
          <a:p>
            <a:pPr marL="0" indent="0" algn="ctr">
              <a:buNone/>
            </a:pPr>
            <a:r>
              <a:rPr lang="ru-RU" sz="2000" b="1" i="1" dirty="0" smtClean="0"/>
              <a:t>победители и призеры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Областного фестиваля интернациональной дружбы «Мы вместе, мы едины!»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Областного фестиваля-конкурса  творческих коллективов «Поколение МЫ»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Областного </a:t>
            </a:r>
            <a:r>
              <a:rPr lang="ru-RU" sz="2000" dirty="0"/>
              <a:t>конкурса юных вокалистов и инструменталистов «Поющая весна</a:t>
            </a:r>
            <a:r>
              <a:rPr lang="ru-RU" sz="2000" dirty="0" smtClean="0"/>
              <a:t>» (1 место)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Областного конкурса творческих работ обучающихся учреждений дополнительного образования «Многоцветный мир природы»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Областного конкурса художественного творчества «Калейдоскоп талантов» в номинации «Патриотическая песня»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786058"/>
            <a:ext cx="8229600" cy="155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990" y="2437783"/>
            <a:ext cx="2583009" cy="420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___Фото для календаря 9 шт в форме звезды+позолоч рамка\Городской конкурс Славу родине поем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670" y="2000240"/>
            <a:ext cx="2309025" cy="242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680671"/>
            <a:ext cx="1785950" cy="317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47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Практические результаты</a:t>
            </a:r>
            <a:br>
              <a:rPr lang="ru-RU" sz="2800" dirty="0"/>
            </a:br>
            <a:r>
              <a:rPr lang="ru-RU" sz="2800" dirty="0"/>
              <a:t> личностно-ориентированного обучения </a:t>
            </a:r>
            <a:r>
              <a:rPr lang="ru-RU" sz="2800" dirty="0" smtClean="0"/>
              <a:t>в</a:t>
            </a:r>
            <a:br>
              <a:rPr lang="ru-RU" sz="2800" dirty="0" smtClean="0"/>
            </a:br>
            <a:r>
              <a:rPr lang="ru-RU" sz="2800" dirty="0" smtClean="0"/>
              <a:t>детском объединении «Эстрадный вокал «Вдохновение»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357298"/>
            <a:ext cx="5214974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500" b="1" i="1" u="sng" dirty="0" smtClean="0"/>
              <a:t>Всероссийский уровень</a:t>
            </a:r>
          </a:p>
          <a:p>
            <a:pPr algn="ctr">
              <a:buNone/>
            </a:pPr>
            <a:r>
              <a:rPr lang="ru-RU" sz="1500" b="1" i="1" dirty="0" smtClean="0"/>
              <a:t>победители и призеры</a:t>
            </a:r>
            <a:endParaRPr lang="ru-RU" sz="1500" b="1" i="1" u="sng" dirty="0" smtClean="0"/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Всероссийского конкурса-фестиваля         </a:t>
            </a:r>
          </a:p>
          <a:p>
            <a:pPr>
              <a:buNone/>
            </a:pPr>
            <a:r>
              <a:rPr lang="ru-RU" sz="1500" dirty="0" smtClean="0"/>
              <a:t>	«Бельканто года - 2019»,  </a:t>
            </a:r>
          </a:p>
          <a:p>
            <a:pPr>
              <a:buNone/>
            </a:pPr>
            <a:r>
              <a:rPr lang="ru-RU" sz="1500" dirty="0" smtClean="0"/>
              <a:t>	номинация «Патриоты Отчизны» </a:t>
            </a:r>
          </a:p>
          <a:p>
            <a:pPr>
              <a:buNone/>
            </a:pPr>
            <a:r>
              <a:rPr lang="ru-RU" sz="1500" dirty="0" smtClean="0"/>
              <a:t>	(лауреаты 1-й , 2-й, 3-й степени)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Всероссийского вокально-музыкального конкурса «Вокализ»  (1 место) в номинации «Моя Россия»</a:t>
            </a:r>
          </a:p>
          <a:p>
            <a:pPr marL="0" indent="0" algn="ctr">
              <a:buNone/>
            </a:pPr>
            <a:r>
              <a:rPr lang="ru-RU" sz="1500" b="1" i="1" u="sng" dirty="0" smtClean="0"/>
              <a:t>Международный уровень </a:t>
            </a:r>
          </a:p>
          <a:p>
            <a:pPr marL="0" indent="0" algn="ctr">
              <a:buNone/>
            </a:pPr>
            <a:r>
              <a:rPr lang="ru-RU" sz="1500" b="1" i="1" dirty="0" smtClean="0"/>
              <a:t>победители и призеры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Международного конкурса-фестиваля    </a:t>
            </a:r>
          </a:p>
          <a:p>
            <a:pPr>
              <a:buNone/>
            </a:pPr>
            <a:r>
              <a:rPr lang="ru-RU" sz="1500" dirty="0" smtClean="0"/>
              <a:t>	«Тульский сувенир» (лауреат 1 степени)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Международного конкурса-фестиваля              </a:t>
            </a:r>
          </a:p>
          <a:p>
            <a:pPr>
              <a:buNone/>
            </a:pPr>
            <a:r>
              <a:rPr lang="ru-RU" sz="1500" dirty="0" smtClean="0"/>
              <a:t>	 «</a:t>
            </a:r>
            <a:r>
              <a:rPr lang="ru-RU" sz="1500" dirty="0" err="1" smtClean="0"/>
              <a:t>Арт-Олимп</a:t>
            </a:r>
            <a:r>
              <a:rPr lang="ru-RU" sz="1500" dirty="0" smtClean="0"/>
              <a:t>»  (Гран-при, </a:t>
            </a:r>
          </a:p>
          <a:p>
            <a:pPr>
              <a:buNone/>
            </a:pPr>
            <a:r>
              <a:rPr lang="ru-RU" sz="1500" dirty="0" smtClean="0"/>
              <a:t>	лауреаты1-й и 2-й степени)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Международного конкурса –фестиваля </a:t>
            </a:r>
          </a:p>
          <a:p>
            <a:pPr>
              <a:buNone/>
            </a:pPr>
            <a:r>
              <a:rPr lang="ru-RU" sz="1500" dirty="0" smtClean="0"/>
              <a:t>	творческих коллективов и исполнителей   </a:t>
            </a:r>
          </a:p>
          <a:p>
            <a:pPr>
              <a:buNone/>
            </a:pPr>
            <a:r>
              <a:rPr lang="ru-RU" sz="1500" dirty="0" smtClean="0"/>
              <a:t>	«Время талантов» (лауреат 3 степени)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Международного фестиваля искусств        </a:t>
            </a:r>
          </a:p>
          <a:p>
            <a:pPr>
              <a:buNone/>
            </a:pPr>
            <a:r>
              <a:rPr lang="ru-RU" sz="1500" dirty="0" smtClean="0"/>
              <a:t>	«Секрет успеха»  (лауреат 3 степени)</a:t>
            </a:r>
          </a:p>
          <a:p>
            <a:pPr marL="0" indent="0" algn="just">
              <a:buNone/>
            </a:pPr>
            <a:endParaRPr lang="ru-RU" sz="1500" dirty="0" smtClean="0"/>
          </a:p>
        </p:txBody>
      </p:sp>
      <p:pic>
        <p:nvPicPr>
          <p:cNvPr id="6" name="Picture 3" descr="D:\___Фото для календаря 9 шт в форме звезды+позолоч рамка\конкурсы- начало зима\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76352"/>
            <a:ext cx="2701479" cy="180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_05224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655258"/>
            <a:ext cx="4643438" cy="3145691"/>
          </a:xfrm>
        </p:spPr>
      </p:pic>
      <p:pic>
        <p:nvPicPr>
          <p:cNvPr id="4" name="Picture 2" descr="D:\___Фото для календаря 9 шт в форме звезды+позолоч рамка\конкурсы- начало зима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36" y="1428736"/>
            <a:ext cx="1714464" cy="257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61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_ВИДЕО -Вдохновение\2019-05-11 Всероссийский конкурс Бельканто года\ФОТО\DSC0071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217248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071678"/>
            <a:ext cx="8358245" cy="4429155"/>
          </a:xfrm>
        </p:spPr>
        <p:txBody>
          <a:bodyPr>
            <a:normAutofit fontScale="55000" lnSpcReduction="20000"/>
          </a:bodyPr>
          <a:lstStyle/>
          <a:p>
            <a:pPr marL="0" indent="177800" algn="just">
              <a:lnSpc>
                <a:spcPct val="120000"/>
              </a:lnSpc>
              <a:buNone/>
              <a:defRPr/>
            </a:pPr>
            <a:r>
              <a:rPr lang="ru-RU" sz="2900" dirty="0" smtClean="0"/>
              <a:t>	</a:t>
            </a:r>
            <a:r>
              <a:rPr lang="ru-RU" sz="3200" dirty="0" smtClean="0"/>
              <a:t>Формирование патриотизма  – важнейшая нравственная, политическая и экономическая задача нашего общества. </a:t>
            </a:r>
          </a:p>
          <a:p>
            <a:pPr marL="0" indent="177800" algn="just">
              <a:lnSpc>
                <a:spcPct val="120000"/>
              </a:lnSpc>
              <a:buNone/>
              <a:defRPr/>
            </a:pPr>
            <a:r>
              <a:rPr lang="ru-RU" sz="3200" dirty="0" smtClean="0"/>
              <a:t>	Немаловажная роль в формировании патриотизма отводится дополнительному образованию. Концепция развития поликультурного образования  в РФ отмечает, что система дополнительного образования является важнейшим институтом общественного воспроизводства и государственной безопасности, ведущим фактором сохранения и развития культуры, гражданского общества, залогом стабильности. </a:t>
            </a:r>
          </a:p>
          <a:p>
            <a:pPr marL="0" indent="177800" algn="just">
              <a:lnSpc>
                <a:spcPct val="120000"/>
              </a:lnSpc>
              <a:buNone/>
              <a:defRPr/>
            </a:pPr>
            <a:r>
              <a:rPr lang="ru-RU" sz="3200" dirty="0" smtClean="0"/>
              <a:t>	В Концепции духовно-нравственного развития «Гражданин и патриот» говорится, что «общеобразовательные учреждения должны воспитывать гражданина и патриота, раскрывать способности и таланты молодых россиян, готовить их к жизни в высокотехнологичном конкурентном мире» [4, с. 3]</a:t>
            </a:r>
            <a:br>
              <a:rPr lang="ru-RU" sz="3200" dirty="0" smtClean="0"/>
            </a:br>
            <a:r>
              <a:rPr lang="ru-RU" sz="3200" dirty="0" smtClean="0"/>
              <a:t>	Становление патриотизма невозможно без творческой деятельности обучающихся. Через творчество ребёнок познаёт окружающий мир, прошлое и настоящее человечества, духовные и материальные богатства Родины.</a:t>
            </a:r>
          </a:p>
          <a:p>
            <a:pPr>
              <a:lnSpc>
                <a:spcPct val="120000"/>
              </a:lnSpc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35732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«Трудно воспитывать человека в наше время, особенно подростков. Трудно потому, что кроме школы они добывают много знаний из других источников, всё это нужно осмыслить, переварить» -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эти слова Сухомлинского актуальны и сейчас.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D:\___Фото для календаря 9 шт в форме звезды+позолоч рамка\Новый год - зима конец\DSC0809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4451179" cy="3446978"/>
          </a:xfrm>
          <a:prstGeom prst="rect">
            <a:avLst/>
          </a:prstGeom>
          <a:noFill/>
        </p:spPr>
      </p:pic>
      <p:pic>
        <p:nvPicPr>
          <p:cNvPr id="4121" name="Picture 25" descr="D:\___Фото для календаря 9 шт в форме звезды+позолоч рамка\Соло\DSC_5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57" cy="3000372"/>
          </a:xfrm>
          <a:prstGeom prst="rect">
            <a:avLst/>
          </a:prstGeom>
          <a:noFill/>
        </p:spPr>
      </p:pic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71500" y="1714500"/>
            <a:ext cx="85725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24" name="Picture 28" descr="D:\___Фото для календаря 9 шт в форме звезды+позолоч рамка\Соло\DSC_6727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380" y="571480"/>
            <a:ext cx="4550620" cy="3071810"/>
          </a:xfrm>
          <a:prstGeom prst="rect">
            <a:avLst/>
          </a:prstGeom>
          <a:noFill/>
        </p:spPr>
      </p:pic>
      <p:pic>
        <p:nvPicPr>
          <p:cNvPr id="4123" name="Picture 27" descr="D:\___Фото для календаря 9 шт в форме звезды+позолоч рамка\Соло\6DSC_6679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599" y="4214794"/>
            <a:ext cx="4786401" cy="2643206"/>
          </a:xfrm>
          <a:prstGeom prst="rect">
            <a:avLst/>
          </a:prstGeom>
          <a:noFill/>
        </p:spPr>
      </p:pic>
      <p:sp>
        <p:nvSpPr>
          <p:cNvPr id="17430" name="Ribbon2Sharp"/>
          <p:cNvSpPr>
            <a:spLocks noEditPoints="1" noChangeArrowheads="1"/>
          </p:cNvSpPr>
          <p:nvPr/>
        </p:nvSpPr>
        <p:spPr bwMode="auto">
          <a:xfrm>
            <a:off x="3286116" y="2500306"/>
            <a:ext cx="2509838" cy="15113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AutoShape 23"/>
          <p:cNvSpPr>
            <a:spLocks noChangeArrowheads="1"/>
          </p:cNvSpPr>
          <p:nvPr/>
        </p:nvSpPr>
        <p:spPr bwMode="auto">
          <a:xfrm>
            <a:off x="3643306" y="2143116"/>
            <a:ext cx="1706562" cy="19939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Diagram 8"/>
          <p:cNvGraphicFramePr>
            <a:graphicFrameLocks/>
          </p:cNvGraphicFramePr>
          <p:nvPr>
            <p:ph type="dgm" idx="1"/>
          </p:nvPr>
        </p:nvGraphicFramePr>
        <p:xfrm>
          <a:off x="214282" y="285728"/>
          <a:ext cx="11001420" cy="4786346"/>
        </p:xfrm>
        <a:graphic>
          <a:graphicData uri="http://schemas.openxmlformats.org/drawingml/2006/compatibility">
            <com:legacyDrawing xmlns:com="http://schemas.openxmlformats.org/drawingml/2006/compatibility" spid="_x0000_s24578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1000132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Ориентированность на каждого ребенка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1472" y="2204864"/>
            <a:ext cx="7929618" cy="4010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800" dirty="0" smtClean="0"/>
              <a:t>В рамках реализации дополнительной общеобразовательной </a:t>
            </a:r>
            <a:r>
              <a:rPr lang="ru-RU" sz="2800" dirty="0" err="1" smtClean="0"/>
              <a:t>общеразвивающей</a:t>
            </a:r>
            <a:r>
              <a:rPr lang="ru-RU" sz="2800" dirty="0" smtClean="0"/>
              <a:t> программы на занятиях активно применяется технология </a:t>
            </a:r>
            <a:r>
              <a:rPr lang="ru-RU" sz="2800" dirty="0"/>
              <a:t>личностно-ориентированного </a:t>
            </a:r>
            <a:r>
              <a:rPr lang="ru-RU" sz="2800" dirty="0" smtClean="0"/>
              <a:t>обучения (</a:t>
            </a:r>
            <a:r>
              <a:rPr lang="ru-RU" sz="2800" dirty="0"/>
              <a:t>Е.В</a:t>
            </a:r>
            <a:r>
              <a:rPr lang="ru-RU" sz="2800" dirty="0" smtClean="0"/>
              <a:t>. </a:t>
            </a:r>
            <a:r>
              <a:rPr lang="ru-RU" sz="2800" dirty="0" err="1" smtClean="0"/>
              <a:t>Бондаревская</a:t>
            </a:r>
            <a:r>
              <a:rPr lang="ru-RU" sz="2800" dirty="0"/>
              <a:t>, И.С. </a:t>
            </a:r>
            <a:r>
              <a:rPr lang="ru-RU" sz="2800" dirty="0" err="1"/>
              <a:t>Якиманская</a:t>
            </a:r>
            <a:r>
              <a:rPr lang="ru-RU" sz="2800" dirty="0" smtClean="0"/>
              <a:t>). Вместе с традиционными методами обучения она позволяет достичь высоких результатов в реализации творческого и личностного потенциала детей</a:t>
            </a:r>
            <a:r>
              <a:rPr lang="ru-RU" sz="2400" dirty="0" smtClean="0"/>
              <a:t>.</a:t>
            </a:r>
            <a:endParaRPr lang="ru-RU" sz="1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285728"/>
            <a:ext cx="8358246" cy="285752"/>
          </a:xfrm>
          <a:prstGeom prst="rect">
            <a:avLst/>
          </a:prstGeom>
        </p:spPr>
        <p:txBody>
          <a:bodyPr lIns="45720" tIns="0" rIns="45720" bIns="0" anchor="b">
            <a:normAutofit fontScale="6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1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3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___Фото для календаря 9 шт в форме звезды+позолоч рамка\DSC_697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00504"/>
            <a:ext cx="3582759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ребенком в коллективе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2071678"/>
            <a:ext cx="4572032" cy="4786322"/>
          </a:xfrm>
        </p:spPr>
        <p:txBody>
          <a:bodyPr>
            <a:normAutofit fontScale="92500" lnSpcReduction="20000"/>
          </a:bodyPr>
          <a:lstStyle/>
          <a:p>
            <a:pPr marL="0" lvl="0" indent="173038" algn="just">
              <a:buNone/>
            </a:pPr>
            <a:r>
              <a:rPr lang="ru-RU" sz="2000" dirty="0" smtClean="0"/>
              <a:t>Наряду с технологией личностно-ориентированного обучения имеет место применение элементов технологии   гуманного коллективного воспитания      (В.А. Сухомлинский).  </a:t>
            </a:r>
          </a:p>
          <a:p>
            <a:pPr marL="0" lvl="0" indent="0" algn="just">
              <a:buNone/>
            </a:pPr>
            <a:r>
              <a:rPr lang="ru-RU" sz="2000" dirty="0" smtClean="0"/>
              <a:t>Она имеет в основе такие элементы как:</a:t>
            </a:r>
          </a:p>
          <a:p>
            <a:pPr algn="just"/>
            <a:r>
              <a:rPr lang="ru-RU" sz="2000" dirty="0" smtClean="0"/>
              <a:t>культ Родины, культ труда, культ матери, культ книги, культ природы; </a:t>
            </a:r>
          </a:p>
          <a:p>
            <a:pPr algn="just"/>
            <a:r>
              <a:rPr lang="ru-RU" sz="2000" dirty="0" smtClean="0"/>
              <a:t>эстетическое  начало в воспитании, внимание к красоте родного языка;</a:t>
            </a:r>
          </a:p>
          <a:p>
            <a:pPr lvl="0" algn="just"/>
            <a:r>
              <a:rPr lang="ru-RU" sz="2000" dirty="0" smtClean="0"/>
              <a:t>эмоциональная </a:t>
            </a:r>
            <a:r>
              <a:rPr lang="ru-RU" sz="2000" dirty="0"/>
              <a:t>сфера духовной жизни и общения детей, чувство удивления; </a:t>
            </a:r>
          </a:p>
          <a:p>
            <a:pPr lvl="0" algn="just"/>
            <a:r>
              <a:rPr lang="ru-RU" sz="2000" dirty="0" smtClean="0"/>
              <a:t>приоритетные </a:t>
            </a:r>
            <a:r>
              <a:rPr lang="ru-RU" sz="2000" dirty="0"/>
              <a:t>ценности: совесть, добро, справедливость.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2200" dirty="0" smtClean="0"/>
              <a:t>Важный момент в реализации идей гуманного коллективного воспитания – это ансамблевая деятельность.</a:t>
            </a:r>
          </a:p>
          <a:p>
            <a:endParaRPr lang="ru-RU" sz="2000" dirty="0"/>
          </a:p>
        </p:txBody>
      </p:sp>
      <p:pic>
        <p:nvPicPr>
          <p:cNvPr id="43010" name="Picture 2" descr="D:\_ВИДЕО -Вдохновение\2018-11-27 Городской конкурс Славу Родине поем\DSC_7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4032713" cy="2671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93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Мастер-класс</a:t>
            </a:r>
            <a:br>
              <a:rPr lang="ru-RU" sz="4000" dirty="0" smtClean="0"/>
            </a:br>
            <a:r>
              <a:rPr lang="ru-RU" sz="4000" dirty="0" smtClean="0"/>
              <a:t>«Вечер русского романса»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2214554"/>
            <a:ext cx="5429288" cy="44291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Быть патриотом – учить песенку, а главное, что ты выступишь за свой коллектив, порадуешь взрослых и детей.  В дошкольном и школьном возрасте детское объединение – размер страны. Быть патриотом в этом возрасте – это любить маму, слушаться бабушку,  радоваться солнышку, кормить птичек. Патриотизм начинается с любви к малой родине.</a:t>
            </a:r>
          </a:p>
          <a:p>
            <a:pPr marL="0" indent="0" algn="just">
              <a:buNone/>
            </a:pPr>
            <a:endParaRPr lang="ru-RU" sz="3300" dirty="0"/>
          </a:p>
        </p:txBody>
      </p:sp>
      <p:pic>
        <p:nvPicPr>
          <p:cNvPr id="5" name="Содержимое 4" descr="&amp;Изображение3 - копия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072198" y="2357430"/>
            <a:ext cx="2505075" cy="2466975"/>
          </a:xfrm>
        </p:spPr>
      </p:pic>
    </p:spTree>
    <p:extLst>
      <p:ext uri="{BB962C8B-B14F-4D97-AF65-F5344CB8AC3E}">
        <p14:creationId xmlns:p14="http://schemas.microsoft.com/office/powerpoint/2010/main" xmlns="" val="6382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/>
              <a:t> </a:t>
            </a:r>
            <a:r>
              <a:rPr lang="ru-RU" sz="2800" dirty="0" smtClean="0"/>
              <a:t>Элементы технологии гуманного коллективного воспитания на практике </a:t>
            </a:r>
            <a:br>
              <a:rPr lang="ru-RU" sz="2800" dirty="0" smtClean="0"/>
            </a:br>
            <a:r>
              <a:rPr lang="ru-RU" sz="2800" dirty="0" smtClean="0"/>
              <a:t>(музыкальные гостиные, отчетные концерты)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2060848"/>
            <a:ext cx="3857652" cy="4582862"/>
          </a:xfrm>
        </p:spPr>
        <p:txBody>
          <a:bodyPr>
            <a:noAutofit/>
          </a:bodyPr>
          <a:lstStyle/>
          <a:p>
            <a:pPr marL="0" indent="173038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практической деятельности </a:t>
            </a:r>
            <a:r>
              <a:rPr lang="ru-RU" sz="1800" dirty="0" smtClean="0"/>
              <a:t>элементы технологии находят свое применения в  </a:t>
            </a:r>
            <a:r>
              <a:rPr lang="ru-RU" sz="1800" dirty="0"/>
              <a:t>организации тематических вечеров и отчетных </a:t>
            </a:r>
            <a:r>
              <a:rPr lang="ru-RU" sz="1800" dirty="0" smtClean="0"/>
              <a:t>концертов с </a:t>
            </a:r>
            <a:r>
              <a:rPr lang="ru-RU" sz="1800" dirty="0"/>
              <a:t>приглашением гостей. </a:t>
            </a:r>
            <a:r>
              <a:rPr lang="ru-RU" sz="1800" dirty="0" smtClean="0"/>
              <a:t> </a:t>
            </a:r>
          </a:p>
          <a:p>
            <a:pPr marL="0" indent="0" algn="just">
              <a:buNone/>
            </a:pPr>
            <a:r>
              <a:rPr lang="ru-RU" sz="1800" dirty="0" smtClean="0"/>
              <a:t>Отчетные концерты «Песни, опаленные войной», «Майский вальс», посвященные песням военных лет, на которые были приглашены ветераны Великой Отечественной войны, блокадники, труженики тыла. </a:t>
            </a:r>
          </a:p>
          <a:p>
            <a:pPr marL="0" indent="0" algn="just">
              <a:buNone/>
            </a:pPr>
            <a:r>
              <a:rPr lang="ru-RU" sz="1800" dirty="0" smtClean="0"/>
              <a:t>Акция «Бессмертный полк Тулы и Тульской области» - фронтовые песни голосами туляков.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643182"/>
            <a:ext cx="4764419" cy="3438457"/>
          </a:xfrm>
        </p:spPr>
      </p:pic>
    </p:spTree>
    <p:extLst>
      <p:ext uri="{BB962C8B-B14F-4D97-AF65-F5344CB8AC3E}">
        <p14:creationId xmlns:p14="http://schemas.microsoft.com/office/powerpoint/2010/main" xmlns="" val="3190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857256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Самореализация может рассматриваться  и как процесс овладения ребенком нового социального опыта, либо реализацию своих способностей на благо общества, коллектива, отражение его гражданской позиции.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14422"/>
            <a:ext cx="5177736" cy="50720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dirty="0" smtClean="0"/>
              <a:t>Участники вокального коллектива «Вдохновение» были вовлечены в деятельность, которая позволила почувствовать себя значимыми для других</a:t>
            </a:r>
          </a:p>
          <a:p>
            <a:pPr marL="0" indent="0" algn="ctr">
              <a:buNone/>
            </a:pPr>
            <a:r>
              <a:rPr lang="ru-RU" sz="6400" dirty="0" smtClean="0"/>
              <a:t> </a:t>
            </a:r>
          </a:p>
          <a:p>
            <a:pPr marL="0" indent="0" algn="ctr">
              <a:buNone/>
            </a:pPr>
            <a:r>
              <a:rPr lang="ru-RU" sz="6400" dirty="0" smtClean="0"/>
              <a:t>Творческие проекты</a:t>
            </a:r>
          </a:p>
          <a:p>
            <a:pPr marL="0" indent="0" algn="ctr">
              <a:buNone/>
            </a:pPr>
            <a:r>
              <a:rPr lang="ru-RU" sz="6400" dirty="0" smtClean="0"/>
              <a:t>«Пионерское попурри»  и  «Комсомольское попурри»:</a:t>
            </a:r>
          </a:p>
          <a:p>
            <a:r>
              <a:rPr lang="en-US" sz="6400" dirty="0" smtClean="0"/>
              <a:t>II</a:t>
            </a:r>
            <a:r>
              <a:rPr lang="ru-RU" sz="6400" dirty="0" smtClean="0"/>
              <a:t> Региональный слет Российского движения школьников Тульской области «РДШ – территория успеха» ;</a:t>
            </a:r>
          </a:p>
          <a:p>
            <a:pPr lvl="0"/>
            <a:r>
              <a:rPr lang="en-US" sz="6400" dirty="0" smtClean="0"/>
              <a:t>I </a:t>
            </a:r>
            <a:r>
              <a:rPr lang="ru-RU" sz="6400" dirty="0" smtClean="0"/>
              <a:t>Городской слет Российского движения школьников г. Тулы «От идеи к действию», посвященного 100-летию ВЛКСМ;</a:t>
            </a:r>
          </a:p>
          <a:p>
            <a:pPr lvl="0"/>
            <a:r>
              <a:rPr lang="ru-RU" sz="6400" dirty="0" smtClean="0"/>
              <a:t>Церемония открытия Городской школы вожатых-старшеклассников «Я - вожатый РДШ»; </a:t>
            </a:r>
          </a:p>
          <a:p>
            <a:r>
              <a:rPr lang="ru-RU" sz="6400" dirty="0" smtClean="0"/>
              <a:t>Фестиваль городского детского движения «Юная Тула» «20-лет – полет нормальный» ;</a:t>
            </a:r>
          </a:p>
          <a:p>
            <a:pPr algn="just"/>
            <a:r>
              <a:rPr lang="ru-RU" sz="6400" dirty="0" smtClean="0"/>
              <a:t>Интеллектуальный праздник «Дворец счастливого детства!», посвященного 100-летию Российской системы дополнительного образования детей</a:t>
            </a:r>
          </a:p>
          <a:p>
            <a:pPr marL="0" indent="0">
              <a:buNone/>
            </a:pPr>
            <a:r>
              <a:rPr lang="ru-RU" sz="6400" dirty="0" smtClean="0"/>
              <a:t>Акция День благотворительности и милосердия     «Белый цветок», посвященной Международному дню защиты детей</a:t>
            </a:r>
          </a:p>
          <a:p>
            <a:pPr algn="just">
              <a:buNone/>
            </a:pPr>
            <a:endParaRPr lang="ru-RU" sz="7200" dirty="0" smtClean="0"/>
          </a:p>
        </p:txBody>
      </p:sp>
      <p:pic>
        <p:nvPicPr>
          <p:cNvPr id="4099" name="Picture 3" descr="F:\Коллектив ВДОХНОВЕНИЕ - Зотова\ВОКАЛ,,,,,,,,,,,,,,,,,ВДОХНОВЕНИЕ\____ФОТО эстрадный вокал Вдохновение - 2018-2019\2018-10-26 ФОТО комсомольцы\DSC_6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837" y="4071942"/>
            <a:ext cx="3751163" cy="24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816" y="1214422"/>
            <a:ext cx="3738184" cy="294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16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СП\2018-19\Курсы\ВКР по курсам\Марина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65574"/>
            <a:ext cx="1643074" cy="309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Практические результаты</a:t>
            </a:r>
            <a:br>
              <a:rPr lang="ru-RU" sz="2800" dirty="0"/>
            </a:br>
            <a:r>
              <a:rPr lang="ru-RU" sz="2800" dirty="0"/>
              <a:t> личностно-ориентированного обучения </a:t>
            </a:r>
            <a:r>
              <a:rPr lang="ru-RU" sz="2800" dirty="0" smtClean="0"/>
              <a:t> в                             детском объединении «Эстрадный вокал «Вдохновение»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2071678"/>
            <a:ext cx="4357718" cy="47863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i="1" u="sng" dirty="0" smtClean="0"/>
              <a:t>Городской уровень  </a:t>
            </a:r>
          </a:p>
          <a:p>
            <a:pPr marL="0" indent="0" algn="ctr">
              <a:buNone/>
            </a:pPr>
            <a:r>
              <a:rPr lang="ru-RU" sz="2000" b="1" i="1" dirty="0" smtClean="0"/>
              <a:t>победители и призеры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Городского конкурса патриотической песни «Славу Родине поем!»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Городского фестиваля-конкурса «Твоя премьера»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VI</a:t>
            </a:r>
            <a:r>
              <a:rPr lang="ru-RU" sz="2000" dirty="0" smtClean="0"/>
              <a:t> Городского конкурса исполнителей эстрадной песни «Палитра детских голосов», </a:t>
            </a:r>
          </a:p>
          <a:p>
            <a:pPr algn="just">
              <a:buNone/>
            </a:pPr>
            <a:r>
              <a:rPr lang="ru-RU" sz="2000" dirty="0" smtClean="0"/>
              <a:t>	в номинации «Песни военных лет»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Городского конкурса вокальной и инструментальной музыки «Гармония национальных культур»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II </a:t>
            </a:r>
            <a:r>
              <a:rPr lang="ru-RU" sz="2000" dirty="0" smtClean="0"/>
              <a:t>Городского многожанрового фестиваля-конкурса «Маленькая звездочка», в номинации «Песни о России»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/>
          </a:p>
          <a:p>
            <a:pPr algn="just">
              <a:buFont typeface="Wingdings" pitchFamily="2" charset="2"/>
              <a:buChar char="ü"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</p:txBody>
      </p:sp>
      <p:pic>
        <p:nvPicPr>
          <p:cNvPr id="2052" name="Picture 4" descr="D:\_ВИДЕО -Вдохновение\2019-03-05 Концерт весенний\DSC_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69822"/>
            <a:ext cx="3434365" cy="2274710"/>
          </a:xfrm>
          <a:prstGeom prst="rect">
            <a:avLst/>
          </a:prstGeom>
          <a:noFill/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3878508"/>
            <a:ext cx="2305621" cy="29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61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967</TotalTime>
  <Words>562</Words>
  <Application>Microsoft Office PowerPoint</Application>
  <PresentationFormat>Экран (4:3)</PresentationFormat>
  <Paragraphs>90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Слайд 1</vt:lpstr>
      <vt:lpstr>«Трудно воспитывать человека в наше время, особенно подростков. Трудно потому, что кроме школы они добывают много знаний из других источников, всё это нужно осмыслить, переварить» -  эти слова Сухомлинского актуальны и сейчас. </vt:lpstr>
      <vt:lpstr>Слайд 3</vt:lpstr>
      <vt:lpstr>Ориентированность на каждого ребенка</vt:lpstr>
      <vt:lpstr>Работа с ребенком в коллективе</vt:lpstr>
      <vt:lpstr>Мастер-класс «Вечер русского романса»</vt:lpstr>
      <vt:lpstr> Элементы технологии гуманного коллективного воспитания на практике  (музыкальные гостиные, отчетные концерты)</vt:lpstr>
      <vt:lpstr>Самореализация может рассматриваться  и как процесс овладения ребенком нового социального опыта, либо реализацию своих способностей на благо общества, коллектива, отражение его гражданской позиции.</vt:lpstr>
      <vt:lpstr>Практические результаты  личностно-ориентированного обучения  в                             детском объединении «Эстрадный вокал «Вдохновение»</vt:lpstr>
      <vt:lpstr>Практические результаты  личностно-ориентированного обучения в  детском объединении «Эстрадный вокал «Вдохновение» </vt:lpstr>
      <vt:lpstr>Практические результаты  личностно-ориентированного обучения в детском объединении «Эстрадный вокал «Вдохновение»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детей как условие успешной самореализации ребенка</dc:title>
  <dc:creator>Ded</dc:creator>
  <cp:lastModifiedBy>МВ</cp:lastModifiedBy>
  <cp:revision>302</cp:revision>
  <dcterms:created xsi:type="dcterms:W3CDTF">2019-01-02T14:53:30Z</dcterms:created>
  <dcterms:modified xsi:type="dcterms:W3CDTF">2019-05-13T23:34:25Z</dcterms:modified>
</cp:coreProperties>
</file>