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81" r:id="rId4"/>
    <p:sldId id="283" r:id="rId5"/>
    <p:sldId id="284" r:id="rId6"/>
    <p:sldId id="295" r:id="rId7"/>
    <p:sldId id="285" r:id="rId8"/>
    <p:sldId id="286" r:id="rId9"/>
    <p:sldId id="287" r:id="rId10"/>
    <p:sldId id="288" r:id="rId11"/>
    <p:sldId id="292" r:id="rId12"/>
    <p:sldId id="291" r:id="rId13"/>
    <p:sldId id="312" r:id="rId14"/>
    <p:sldId id="290" r:id="rId15"/>
    <p:sldId id="294" r:id="rId16"/>
    <p:sldId id="293" r:id="rId17"/>
    <p:sldId id="296" r:id="rId18"/>
    <p:sldId id="306" r:id="rId19"/>
    <p:sldId id="315" r:id="rId20"/>
    <p:sldId id="329" r:id="rId21"/>
    <p:sldId id="313" r:id="rId22"/>
    <p:sldId id="307" r:id="rId23"/>
    <p:sldId id="308" r:id="rId24"/>
    <p:sldId id="309" r:id="rId25"/>
    <p:sldId id="310" r:id="rId26"/>
    <p:sldId id="316" r:id="rId27"/>
    <p:sldId id="323" r:id="rId28"/>
    <p:sldId id="330" r:id="rId29"/>
    <p:sldId id="317" r:id="rId30"/>
    <p:sldId id="318" r:id="rId31"/>
    <p:sldId id="319" r:id="rId32"/>
    <p:sldId id="320" r:id="rId33"/>
    <p:sldId id="321" r:id="rId34"/>
    <p:sldId id="322" r:id="rId35"/>
    <p:sldId id="305" r:id="rId36"/>
    <p:sldId id="324" r:id="rId37"/>
    <p:sldId id="325" r:id="rId38"/>
    <p:sldId id="326" r:id="rId39"/>
    <p:sldId id="327" r:id="rId40"/>
    <p:sldId id="32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B84"/>
    <a:srgbClr val="CC3300"/>
    <a:srgbClr val="BF5711"/>
    <a:srgbClr val="2E7BAF"/>
    <a:srgbClr val="FF6600"/>
    <a:srgbClr val="FF9933"/>
    <a:srgbClr val="FF96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57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37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78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3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5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57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0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9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6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1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AB4B-4E7D-4590-9BBB-17BA1181D757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3854-21DC-4DE8-85BB-CDEA2AAC6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6760" b="5900"/>
          <a:stretch/>
        </p:blipFill>
        <p:spPr>
          <a:xfrm rot="10800000">
            <a:off x="-11226" y="0"/>
            <a:ext cx="9155226" cy="7011208"/>
          </a:xfrm>
          <a:prstGeom prst="rect">
            <a:avLst/>
          </a:prstGeom>
        </p:spPr>
      </p:pic>
      <p:sp>
        <p:nvSpPr>
          <p:cNvPr id="19" name="Блок-схема: данные 18"/>
          <p:cNvSpPr/>
          <p:nvPr/>
        </p:nvSpPr>
        <p:spPr>
          <a:xfrm>
            <a:off x="21691" y="5810992"/>
            <a:ext cx="4150850" cy="552883"/>
          </a:xfrm>
          <a:prstGeom prst="flowChartInputOutput">
            <a:avLst/>
          </a:prstGeom>
          <a:solidFill>
            <a:srgbClr val="FF993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8079"/>
            <a:ext cx="9144000" cy="78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4807"/>
            <a:ext cx="9144000" cy="9707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4975691" y="6312702"/>
            <a:ext cx="4070682" cy="326062"/>
          </a:xfrm>
          <a:prstGeom prst="flowChartInputOutpu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609"/>
          <a:stretch/>
        </p:blipFill>
        <p:spPr>
          <a:xfrm>
            <a:off x="514349" y="348804"/>
            <a:ext cx="1223917" cy="72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5310" y="273049"/>
            <a:ext cx="6806875" cy="92333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«Городской центр развития и научно-технического творчества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детей и юношества»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504" y="6312702"/>
            <a:ext cx="9144000" cy="15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617007" y="6093419"/>
            <a:ext cx="4150850" cy="552883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2509" y="1763463"/>
            <a:ext cx="5147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мастерская</a:t>
            </a:r>
            <a:endParaRPr lang="ru-RU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3482" y="2356296"/>
            <a:ext cx="6785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деятельности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детском объединении: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содержание, этапы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формы работы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135" y="6185194"/>
            <a:ext cx="3425240" cy="36933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9 декабря 2020 года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4306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проекта от исследования</a:t>
            </a:r>
          </a:p>
        </p:txBody>
      </p:sp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5876003"/>
              </p:ext>
            </p:extLst>
          </p:nvPr>
        </p:nvGraphicFramePr>
        <p:xfrm>
          <a:off x="647700" y="1519695"/>
          <a:ext cx="7848600" cy="48164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52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6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Исследование носит вневременной характер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определен временными рамками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 - знания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 - проект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знаний важен критерий истинности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проекта – критерий реализуемости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Исследование направлено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идеальный объект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направлено на организационную форму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0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Допускается бесконечное движение вглубь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Изначально задается предел, глубина решения проблемы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Творчество в чистом виде.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исследовании значительно больше места для импровизации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Творчество не в полной мере, творчество по плану,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определенных контролируемых рамках</a:t>
                      </a:r>
                      <a:endParaRPr lang="ru-RU" sz="2000" kern="1200" dirty="0" smtClean="0">
                        <a:solidFill>
                          <a:srgbClr val="355B84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7700" y="1017525"/>
            <a:ext cx="2398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89970" y="1016205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7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7680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и виды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137" y="920140"/>
            <a:ext cx="59146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сферам деятельности, в которых осуществляется проект</a:t>
            </a:r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ru-RU" sz="105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технический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организационный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экономический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смешанный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200" b="1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видам деятельности: </a:t>
            </a:r>
          </a:p>
          <a:p>
            <a:endParaRPr lang="ru-RU" sz="8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</a:t>
            </a:r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исследовательский;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комплексный;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игровой;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практико-ориентированный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86school3.ru/images/other/indproek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98" y="3927307"/>
            <a:ext cx="262731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10.tgstat.ru/channels/_0/f3/f3424ad85397379e2167cc7116ea768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1507794"/>
            <a:ext cx="17827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data.vb.kg/image/big/2015-12-09_14-54-18_7280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7" r="19686"/>
          <a:stretch/>
        </p:blipFill>
        <p:spPr bwMode="auto">
          <a:xfrm>
            <a:off x="7011610" y="2651169"/>
            <a:ext cx="165518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68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50296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и виды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550" y="933392"/>
            <a:ext cx="5914663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составу участников </a:t>
            </a:r>
            <a:endParaRPr lang="ru-RU" sz="2400" b="1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объединению</a:t>
            </a:r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ru-RU" sz="11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7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групповой;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подгрупповой;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межгрупповой;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партнерский;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семейный;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привлечением родителей;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фронтальный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краткосрочный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до 3 лет;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среднесрочный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от 3 до 5 лет;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долгосрочный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более 5 лет.</a:t>
            </a:r>
          </a:p>
        </p:txBody>
      </p:sp>
      <p:pic>
        <p:nvPicPr>
          <p:cNvPr id="7" name="Picture 2" descr="http://900igr.net/up/datai/211143/0009-012-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1" y="1231703"/>
            <a:ext cx="2322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svg78.ru/wp-content/uploads/2018/11/1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29" y="3727244"/>
            <a:ext cx="25447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90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4306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– это шесть </a:t>
            </a: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7892" y="1310832"/>
            <a:ext cx="7105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роблема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роектирование (планирование)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оиск информации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родукт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резентация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ортфолио</a:t>
            </a:r>
            <a:endParaRPr lang="ru-RU" sz="28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berserkon.com/images/project-vector-symbol-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51" y="3128211"/>
            <a:ext cx="3017450" cy="301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5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0735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942" y="858438"/>
            <a:ext cx="86621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1-й этап «Подготовительный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темы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цели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задач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команды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2-й 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«Поисковый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сбор информации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 значимых данных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обмен и обсуждение информации с другими участниками проекта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3-й 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«Аналитический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информации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отбор наиболее значимых данных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выстраивание общей логической схемы выводов для подведения итогов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4-й 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«Практический»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портфолио (паспорт проекта)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защита проекта</a:t>
            </a:r>
          </a:p>
          <a:p>
            <a:pPr marL="342900" indent="1587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подведение итогов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://cdn.onlinewebfonts.com/svg/img_4644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3" y="1101838"/>
            <a:ext cx="1846139" cy="2169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53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38885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проекта: задаем вопросы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941" y="822212"/>
            <a:ext cx="8662137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мы будет  делать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темы и цели проекта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данном этапе происходит мозговой штурм в группе и накопление «банка идей». Затем из банка идей выбирается одна или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несколько,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будут реализованы.</a:t>
            </a: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чего мы это делаем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Формулировка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кого мы это делаем?» </a:t>
            </a:r>
            <a:endParaRPr lang="ru-RU" sz="22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аудитория, на которую будет ориентирован проект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мы хотим получить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чего начать и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делать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потом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Планирование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этапов выполнения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нам нужно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ресурсов.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сдавать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сроков. 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«Что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получилось?»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8775" algn="just">
              <a:spcAft>
                <a:spcPts val="300"/>
              </a:spcAft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Подведение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 проекта.</a:t>
            </a:r>
          </a:p>
        </p:txBody>
      </p:sp>
      <p:pic>
        <p:nvPicPr>
          <p:cNvPr id="8196" name="Picture 4" descr="https://pbs.twimg.com/media/EAU5lNXWsAEXGkj.jpg: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04" y="4375230"/>
            <a:ext cx="2929377" cy="212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0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5046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проекта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91580891"/>
              </p:ext>
            </p:extLst>
          </p:nvPr>
        </p:nvGraphicFramePr>
        <p:xfrm>
          <a:off x="323850" y="908050"/>
          <a:ext cx="8496300" cy="5794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6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6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79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Содержание, </a:t>
                      </a:r>
                      <a:r>
                        <a:rPr lang="ru-RU" sz="2000" dirty="0">
                          <a:effectLst/>
                        </a:rPr>
                        <a:t>необходимые ресурсы </a:t>
                      </a:r>
                      <a:endParaRPr lang="ru-RU" sz="20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84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Смысл проектной деятельности.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Кому адресован </a:t>
                      </a:r>
                      <a:r>
                        <a:rPr lang="ru-RU" sz="2200" dirty="0" smtClean="0">
                          <a:effectLst/>
                        </a:rPr>
                        <a:t>проект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42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Продукт проектной </a:t>
                      </a:r>
                      <a:r>
                        <a:rPr lang="ru-RU" sz="2200" dirty="0" smtClean="0">
                          <a:effectLst/>
                        </a:rPr>
                        <a:t>деятельности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424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Что необходимо для выполнения проекта: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>
                          <a:effectLst/>
                        </a:rPr>
                        <a:t>Источники информации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Приборы и материалы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0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Необходимые умения, 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способы </a:t>
                      </a:r>
                      <a:r>
                        <a:rPr lang="ru-RU" sz="2200" dirty="0">
                          <a:effectLst/>
                        </a:rPr>
                        <a:t>работы 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Время 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424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План работы над проектом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Этап 1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Этап 2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Этап 3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Этап</a:t>
                      </a:r>
                      <a:r>
                        <a:rPr lang="en-US" sz="2200" dirty="0">
                          <a:effectLst/>
                        </a:rPr>
                        <a:t> n</a:t>
                      </a:r>
                      <a:endParaRPr lang="ru-RU" sz="2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0110" y="491589"/>
            <a:ext cx="7543800" cy="609600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использованию метода 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280" y="2548191"/>
            <a:ext cx="5321246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Самостоятельная (индивидуальная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парная, групповая) деятельность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Структурирование содержательной части проекта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(с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указанием поэтапных результатов и распределение ролей).</a:t>
            </a: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исследовательских методов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sganda.files.wordpress.com/2013/06/blank_document_signature_pen_1600_wht_64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1" y="2701182"/>
            <a:ext cx="3691656" cy="323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280" y="1069744"/>
            <a:ext cx="8461488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значимой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исследовательском, творческом плане проблемы. </a:t>
            </a: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Практическая, теоретическая значимость предполагаемых результатов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4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67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20216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573" y="852108"/>
            <a:ext cx="846288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Социальный проект </a:t>
            </a:r>
            <a:r>
              <a:rPr lang="ru-RU" sz="21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программа реальных действий, </a:t>
            </a:r>
            <a:r>
              <a:rPr lang="ru-RU" sz="21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в </a:t>
            </a:r>
            <a:r>
              <a:rPr lang="ru-RU" sz="21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основе которой лежит актуальная социальная проблема, требующая </a:t>
            </a:r>
            <a:r>
              <a:rPr lang="ru-RU" sz="21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разрешения. Ее </a:t>
            </a:r>
            <a:r>
              <a:rPr lang="ru-RU" sz="21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будет способствовать улучшению социальной ситуации в конкретном регионе, социуме.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055" y="2285337"/>
            <a:ext cx="83871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600"/>
              </a:spcAft>
            </a:pPr>
            <a:r>
              <a:rPr lang="ru-RU" sz="22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Объекты социального проектирования:</a:t>
            </a:r>
            <a:endParaRPr lang="ru-RU" sz="22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явления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(«социальные негативы» — курение, наркомания, сквернословие, алкоголизм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(отношение к старикам, к молодежи, к детям; отношение к клиенту, к потребителю, к заказчику; политическое взаимодействие, влияние, др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.);</a:t>
            </a:r>
          </a:p>
          <a:p>
            <a:pPr indent="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институты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(органы власти и управления, политическая партия, школа, больница, магазин, почта, парикмахерская и др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.);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среда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ландшафт в целом (городской, сельский), социальный ландшафт (пандусы, остановки, реклама, места отдыха, выгула собак, игровые площадки, внешний вид и обустройство стадиона и т.п.)</a:t>
            </a:r>
          </a:p>
        </p:txBody>
      </p:sp>
    </p:spTree>
    <p:extLst>
      <p:ext uri="{BB962C8B-B14F-4D97-AF65-F5344CB8AC3E}">
        <p14:creationId xmlns="" xmlns:p14="http://schemas.microsoft.com/office/powerpoint/2010/main" val="42880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67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13024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социального проекта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5029537"/>
              </p:ext>
            </p:extLst>
          </p:nvPr>
        </p:nvGraphicFramePr>
        <p:xfrm>
          <a:off x="212776" y="780420"/>
          <a:ext cx="8730819" cy="577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132"/>
                <a:gridCol w="4560084"/>
                <a:gridCol w="956605"/>
                <a:gridCol w="1165410"/>
                <a:gridCol w="1419588"/>
              </a:tblGrid>
              <a:tr h="83801">
                <a:tc gridSpan="4">
                  <a:txBody>
                    <a:bodyPr/>
                    <a:lstStyle/>
                    <a:p>
                      <a:pPr marL="365125" indent="268288">
                        <a:buFont typeface="+mj-lt"/>
                        <a:buAutoNum type="arabicPeriod"/>
                      </a:pPr>
                      <a:r>
                        <a:rPr lang="en-US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проекта</a:t>
                      </a: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539598">
                <a:tc gridSpan="4">
                  <a:txBody>
                    <a:bodyPr/>
                    <a:lstStyle/>
                    <a:p>
                      <a:pPr marL="84138" indent="280988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Описание проблемы, решению/снижению остроты которой посвящен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проект. Актуальность проекта.</a:t>
                      </a:r>
                      <a:r>
                        <a:rPr lang="ru-RU" sz="17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309490">
                <a:tc gridSpan="4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Основные целевые группы, на которые направлен проект 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267286">
                <a:tc gridSpan="4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Основная цель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253218">
                <a:tc gridSpan="4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5.Задачи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253219">
                <a:tc gridSpan="4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 </a:t>
                      </a:r>
                      <a:r>
                        <a:rPr lang="en-US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</a:tr>
              <a:tr h="86808">
                <a:tc gridSpan="5">
                  <a:txBody>
                    <a:bodyPr/>
                    <a:lstStyle/>
                    <a:p>
                      <a:pPr marL="0" indent="365125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Календарный план реализации проекта </a:t>
                      </a:r>
                    </a:p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(последовательное перечисление основных мероприятий проекта с приведением количественных показателей и периодов их осуществления)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1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</a:txBody>
                  <a:tcPr marL="10475" marR="1047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Количественные показатели реализации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89"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734">
                <a:tc gridSpan="2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Руководитель проекта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36">
                <a:tc gridSpan="2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Команда проекта / Разработчик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</a:p>
                    <a:p>
                      <a:pPr marL="84138" indent="0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</a:t>
                      </a: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командных проектов / для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индивидуальных</a:t>
                      </a:r>
                      <a:r>
                        <a:rPr lang="ru-RU" sz="17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</a:t>
                      </a: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90">
                <a:tc gridSpan="5">
                  <a:txBody>
                    <a:bodyPr/>
                    <a:lstStyle/>
                    <a:p>
                      <a:pPr marL="0" indent="365125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Ожидаемые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87">
                <a:tc gridSpan="2">
                  <a:txBody>
                    <a:bodyPr/>
                    <a:lstStyle/>
                    <a:p>
                      <a:pPr marL="84138" marR="0" indent="373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Количественные </a:t>
                      </a:r>
                      <a:r>
                        <a:rPr lang="ru-RU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(указать подробно количественные изменения)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36">
                <a:tc gridSpan="2"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Качественные показатели</a:t>
                      </a:r>
                    </a:p>
                    <a:p>
                      <a:pPr indent="457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(указать подробно качественные изменения)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475" marR="104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16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7621" y="1016768"/>
            <a:ext cx="7908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Слово «проект»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произошло от латинского слова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«брошенный вперед»,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есть это замысел, план для достижения поставленной цели. 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26456"/>
            <a:ext cx="7543800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621" y="2376363"/>
            <a:ext cx="7908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Еще в Римской академии искусств создавались работы, которые назывались </a:t>
            </a:r>
            <a:r>
              <a:rPr lang="ru-RU" sz="2200" b="1" dirty="0" err="1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ргоgetti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то есть проекты. 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XVI веке термин «проект» появился в деятельности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техников и архитекторов. 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60295" y="2281265"/>
            <a:ext cx="282341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17621" y="382291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проектов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зародился во второй половине XX века            в сельскохозяйственных школах США. В его основу легли идеи американского философа- идеалиста Джона </a:t>
            </a:r>
            <a:r>
              <a:rPr lang="ru-RU" sz="2200" dirty="0" err="1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Дьюи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present5.com/docs/lecture_10._philosophy_of_the_xx_century_images/lecture_10._philosophy_of_the_xx_century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2" t="8606" r="3844" b="27913"/>
          <a:stretch/>
        </p:blipFill>
        <p:spPr bwMode="auto">
          <a:xfrm>
            <a:off x="5781351" y="3655146"/>
            <a:ext cx="2378801" cy="277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1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67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5991" y="269012"/>
            <a:ext cx="7543800" cy="609600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в техническом творчестве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038" y="852108"/>
            <a:ext cx="7032887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357188"/>
            <a:r>
              <a:rPr lang="ru-RU" sz="21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</a:t>
            </a:r>
            <a:r>
              <a:rPr lang="ru-RU" sz="21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исследовательская </a:t>
            </a:r>
            <a:r>
              <a:rPr lang="ru-RU" sz="21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        в техническом творчестве </a:t>
            </a:r>
            <a:r>
              <a:rPr lang="ru-RU" sz="21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направлена </a:t>
            </a:r>
            <a:r>
              <a:rPr lang="ru-RU" sz="21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развитие творческих и технических способностей обучающихся, </a:t>
            </a:r>
            <a:r>
              <a:rPr lang="ru-RU" sz="21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</a:t>
            </a:r>
            <a:r>
              <a:rPr lang="ru-RU" sz="21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них инженерно-технологических, проектных и предпрофессиональных </a:t>
            </a:r>
            <a:r>
              <a:rPr lang="ru-RU" sz="21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компетенций.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326" y="2580730"/>
            <a:ext cx="838713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600"/>
              </a:spcAft>
            </a:pPr>
            <a:r>
              <a:rPr lang="ru-RU" sz="22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Типы проектов в техническом творчестве: </a:t>
            </a:r>
          </a:p>
          <a:p>
            <a:pPr indent="36512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Исследовательские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по структуре и характеру работы приближены к научному исследованию: обоснование актуальности темы; выявление проблемы, предмета и объекта исследования; обозначение цели, задачи, методов, источников информации; выдвижение гипотезы; обобщение, выводы, оформление результатов; предложения по развитию темы.</a:t>
            </a:r>
          </a:p>
          <a:p>
            <a:pPr indent="36512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Творческие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не имеют строгой структуры, нацелены на результат, подчиняются жанру конечного результата (плакат, фестиваль, фильм и др.), но результаты оформляются в продуманной завершённой форме (макет плаката, положение и сценарий мероприятия, сценарий фильма и др.). </a:t>
            </a:r>
          </a:p>
          <a:p>
            <a:pPr indent="365125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схожи с исследовательскими проектами и могут являться их составной частью; включают сбор и анализ информации, обобщение фактов; необходима презентация, ее разработка и защита. </a:t>
            </a:r>
            <a:endParaRPr lang="ru-RU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1329" r="18289"/>
          <a:stretch/>
        </p:blipFill>
        <p:spPr>
          <a:xfrm flipH="1">
            <a:off x="7634096" y="852108"/>
            <a:ext cx="1119317" cy="1728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6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0110" y="369295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проект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98484" y="978895"/>
            <a:ext cx="8241864" cy="1726347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algn="just"/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проект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учебно-трудовое задание интеллектуально-практического характера, в результате которого создаётся продукт, обладающий определённой новизной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097" y="2763600"/>
            <a:ext cx="6163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22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творческом проекту:</a:t>
            </a:r>
            <a:endParaRPr lang="ru-RU" sz="2200" b="1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оригинальность;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доступность;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надежность;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эстетическое достоинство;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соответствие общественным потребностям;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творческая самостоятельность;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технологичность;</a:t>
            </a: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материалоемкость.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https://images.squarespace-cdn.com/content/v1/5817c101d482e9494b8bf285/1551807759971-7EERY05U5R3Q7JLA6VHQ/ke17ZwdGBToddI8pDm48kNiEM88mrzHRsd1mQ3bxVct7gQa3H78H3Y0txjaiv_0fDoOvxcdMmMKkDsyUqMSsMWxHk725yiiHCCLfrh8O1z4YTzHvnKhyp6Da-NYroOW3ZGjoBKy3azqku80C789l0topjEaZcWjtmMYdCWL4dkGbxs35J-ZjFa9s1e3LsxrX8g4qcOj2k2AL08mW_Htcgg/noun_regulations_213037_009bc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68" y="2855071"/>
            <a:ext cx="3633486" cy="363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81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761" y="12202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155031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творческих проектов</a:t>
            </a:r>
            <a:endParaRPr lang="ru-RU" altLang="ru-RU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421" y="625590"/>
            <a:ext cx="8743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проект в вокальном/инструментальном коллективе: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656" y="3094154"/>
            <a:ext cx="8673867" cy="36702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42900"/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 в изобразительном и декоративно-прикладном </a:t>
            </a:r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творчестве</a:t>
            </a:r>
          </a:p>
          <a:p>
            <a:pPr indent="342900" algn="just"/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Основная цель - создание условий для развития творческих способностей ребенка посредством декоративно-прикладного искусства. Работа над проектом, его содержание, планирование предстоящей работы выступают стимулом творческой активности обучающихся. </a:t>
            </a:r>
          </a:p>
          <a:p>
            <a:pPr indent="342900" algn="just"/>
            <a:endParaRPr lang="ru-RU" sz="105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/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деятельность в хореографическом коллективе</a:t>
            </a:r>
          </a:p>
          <a:p>
            <a:pPr indent="342900" algn="just"/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Педагог-хореограф занимает лидирующую, но не доминирующую позицию, выполняет функции режиссера, но не распорядителя, играет роль не только организатора, но и соучастника такого учебного процесса, который строится как диалог детей с познаваемой реальностью, с другими людьми, как взаимообогащение их личностного опыта.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539" y="1000367"/>
            <a:ext cx="6652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разучивание и 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постановка </a:t>
            </a:r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музыкального номера для выступления на концерте, конкурсе, фестивале;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и исполнение музыкального произведения собственного сочинения;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репертуара и 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</a:t>
            </a:r>
            <a:r>
              <a:rPr lang="ru-RU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номеров для участия в благотворительных концертах, культурно-массовых мероприятиях и др</a:t>
            </a:r>
            <a:r>
              <a:rPr lang="ru-RU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i9.photo.2gis.com/images/branch/32/4503599649576409_1ce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12" y="997609"/>
            <a:ext cx="2125317" cy="194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3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50164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037" y="137293"/>
            <a:ext cx="8377926" cy="863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проект </a:t>
            </a: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вокальном</a:t>
            </a: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инструментальном </a:t>
            </a:r>
            <a:r>
              <a:rPr lang="ru-RU" altLang="ru-RU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833" y="921702"/>
            <a:ext cx="84931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этап (</a:t>
            </a:r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поисковый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indent="3429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ансамбля самостоятельно выбирают номера, которые они будут разрабатывать. Прослушивают существующие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исполнения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этих номеров, определяются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фонограммой,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проводят текстовый и вокальный разбор, составляют графические партитуры.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 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</a:t>
            </a:r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конструкторский 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))</a:t>
            </a:r>
          </a:p>
          <a:p>
            <a:pPr indent="3429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образные решения, репетиции, подготовка костюмов, хореографии, экономическая оценка номера, проходит первая презентация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en-US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(технологический)</a:t>
            </a:r>
          </a:p>
          <a:p>
            <a:pPr indent="34290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«Мозговой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штурм», разрабатывается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стратегия осуществления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конечного продукта – концертного номера. Перед каждой группой поставлены определенные сроки, роли определены, каждый занимается своей частью работы.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/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</a:t>
            </a:r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– культурно–образовательное событие</a:t>
            </a:r>
          </a:p>
          <a:p>
            <a:pPr indent="34290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защита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 Итогом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успешной защиты может стать включение номера в репертуар ансамбля или запись номера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студии.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2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Заключительным этапом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становится индивидуальная и групповая рефлексия, в процессе которой ребята оценивают достигнутый результат.</a:t>
            </a:r>
          </a:p>
        </p:txBody>
      </p:sp>
    </p:spTree>
    <p:extLst>
      <p:ext uri="{BB962C8B-B14F-4D97-AF65-F5344CB8AC3E}">
        <p14:creationId xmlns="" xmlns:p14="http://schemas.microsoft.com/office/powerpoint/2010/main" val="15591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50164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109" y="274832"/>
            <a:ext cx="8705782" cy="609600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в изобразительном и декоративно-прикладном творчестве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109" y="733246"/>
            <a:ext cx="87248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Подготовительный этап</a:t>
            </a:r>
            <a:endParaRPr lang="ru-RU" sz="22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Выбрать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тему творческого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работы по реализации творческого проекта.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материальными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финансовыми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затратами,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необходимыми для изготовления проектируемого изделия.</a:t>
            </a:r>
          </a:p>
          <a:p>
            <a:pPr indent="342900" algn="just"/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Конструкторский этап</a:t>
            </a:r>
            <a:endParaRPr lang="ru-RU" sz="22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 возможных вариантов выполнения проекта, выбрать наиболее оптимальный из них.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обработать информацию из различных источников.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технологию изготовления проектируемого изделия и разработать технологическую карту изготовления изделия.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необходимые материалы, оборудование и инструменты.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обязанности (для групповых проектов).</a:t>
            </a:r>
          </a:p>
          <a:p>
            <a:pPr indent="342900" algn="just"/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Технологический этап</a:t>
            </a:r>
            <a:endParaRPr lang="ru-RU" sz="22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с учетом требований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дизайна.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 техники безопасности.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2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Заключительный этап</a:t>
            </a:r>
            <a:endParaRPr lang="ru-RU" sz="22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качество выполненной работы (соответствие задуманной конструкции, технологичность. Экологическая безопасность).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Рассчитать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экономические затраты на выполнение проекта.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Предварительная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защита проекта в детском объединении.</a:t>
            </a:r>
          </a:p>
          <a:p>
            <a:pPr indent="342900"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 перед комиссией (предоставление необходимой документации, демонстрация изделия).</a:t>
            </a:r>
          </a:p>
        </p:txBody>
      </p:sp>
      <p:pic>
        <p:nvPicPr>
          <p:cNvPr id="21506" name="Picture 2" descr="https://cdn2.vectorstock.com/i/1000x1000/58/91/handmade-crafts-workshop-vector-142958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15"/>
          <a:stretch/>
        </p:blipFill>
        <p:spPr bwMode="auto">
          <a:xfrm>
            <a:off x="7210013" y="3518704"/>
            <a:ext cx="1714878" cy="169652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23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50164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847" y="235367"/>
            <a:ext cx="8705782" cy="945251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в хореографическом коллективе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789" y="1017257"/>
            <a:ext cx="8275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работы над проектом:</a:t>
            </a:r>
            <a:endParaRPr lang="ru-RU" sz="2000" b="1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темы и идеи танцевального произведения (этюда); </a:t>
            </a:r>
            <a:endParaRPr lang="ru-RU" sz="20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составление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понятного, близкого детям и доступного для их исполнения сценария; </a:t>
            </a:r>
            <a:endParaRPr lang="ru-RU" sz="20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музыки; </a:t>
            </a:r>
            <a:endParaRPr lang="ru-RU" sz="20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выразительных средств и формы постановки (танцевальные движения, которые войдут в постановку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 костюмов, атрибутов необходимых в постановке этюдного произведения. </a:t>
            </a:r>
            <a:endParaRPr lang="ru-RU" sz="20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3821246"/>
            <a:ext cx="7222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 самостоятельно определяют характер музыкального произведения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357188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обдумывают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танцевального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номера (просматривают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обсуждают мультфильмы,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иллюстрации в книгах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открытки на тему);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7188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придумывают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танцевальные движения, характерные для образа;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7188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участвуют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выполнении эскизов костюмов, их реализации.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dancingfish.by/wp-content/uploads/2015/07/east_coast_swing_by_aknightofnee-d4px0bq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61" y="3713360"/>
            <a:ext cx="1896218" cy="189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789" y="6077260"/>
            <a:ext cx="8560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проект может быть представлен в форме концертного выступления на праздничном мероприятии  или конкурсе. </a:t>
            </a:r>
          </a:p>
        </p:txBody>
      </p:sp>
    </p:spTree>
    <p:extLst>
      <p:ext uri="{BB962C8B-B14F-4D97-AF65-F5344CB8AC3E}">
        <p14:creationId xmlns="" xmlns:p14="http://schemas.microsoft.com/office/powerpoint/2010/main" val="35826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67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2955" y="1061999"/>
            <a:ext cx="560206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деятельности детских объединений физкультурно-спортивной направленности разрабатываются проекты: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истории спорта, жизни и достижениях выдающихся спортсменов,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исследованию влияний физической культуры на организм человека,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подготовке и проведению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соревнований,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спортивных праздников и т. д.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191455"/>
            <a:ext cx="7543800" cy="862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технологии в детских объединениях физкультурно-спортивной направленности</a:t>
            </a:r>
            <a:endParaRPr lang="ru-RU" altLang="ru-RU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63" y="3966525"/>
            <a:ext cx="847187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lnSpc>
                <a:spcPct val="9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Обучающиеся самостоятельно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собирают материал по теме, 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теоретически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обосновывая необходимость выполнения того или иного комплекса физических упражнений или овладения теми или иными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физическими (практическими)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умениями и навыками для собственного совершенствования. </a:t>
            </a:r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5125" algn="just">
              <a:lnSpc>
                <a:spcPct val="90000"/>
              </a:lnSpc>
              <a:spcAft>
                <a:spcPts val="600"/>
              </a:spcAft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может быть представлен в виде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практической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работы: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например,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расписать по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элементам акробатическую комбинацию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 каждому элементу найти подводящие упражнения, выявить типичные ошибки при выполнении этих элементов и суметь объяснить эту комбинацию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 ребятам,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в свою очередь будут выполнять ее на практике.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31600" b="16266"/>
          <a:stretch/>
        </p:blipFill>
        <p:spPr>
          <a:xfrm>
            <a:off x="6129437" y="2194594"/>
            <a:ext cx="1564909" cy="815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398" y="1140365"/>
            <a:ext cx="1633099" cy="956894"/>
          </a:xfrm>
          <a:prstGeom prst="rect">
            <a:avLst/>
          </a:prstGeom>
        </p:spPr>
      </p:pic>
      <p:pic>
        <p:nvPicPr>
          <p:cNvPr id="1028" name="Picture 4" descr="https://www.haberjournal.at/images/haberler/2016/02/petrolde_satranc_oyunu_h10896_e04a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98" y="2920140"/>
            <a:ext cx="1541954" cy="88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63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67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8370" y="1106971"/>
            <a:ext cx="869194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проектных технологий в детских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объединениях туристско-краеведческой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направленности содействует  формированию у обучающихся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здорового образа жизни, безопасного поведения,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интеллектуального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уровня и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расширению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кругозора.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707"/>
            <a:ext cx="7543800" cy="862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технологии в детских объединениях туристско-краеведческой направленности</a:t>
            </a:r>
            <a:endParaRPr lang="ru-RU" altLang="ru-RU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405" y="2492244"/>
            <a:ext cx="5853612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детских объединениях разрабатываются проекты по: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разработке туристического маршрута;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карт для спортивного ориентирования с помощью Интернет-сервисов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(Яндекс-карты, </a:t>
            </a:r>
            <a:r>
              <a:rPr lang="ru-RU" sz="2000" dirty="0" err="1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GoogleMap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и др.);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туристического путешествия;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учебных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видеороликов                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оказанию первой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помощи, технике вязания туристических узлов,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изготовления туристических носилок;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одготовке к участию в соревнованиях, слетах, конкурсах и др.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g2.pngio.com/travel-hd-png-vector-clipart-psd-peo-346351-png-images-pngio-hd-travel-png-1024_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89" y="3253162"/>
            <a:ext cx="2917002" cy="291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7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765" y="204707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созданием моделей (макетов) географических инструментов и природных объектов, изучают природные явления, участвуют в наблюдениях за природой, осуществляют работу с различными источниками информации, учатся проектировать маршруты путешествий, экскурсий, проводить природоохранные и просветительские мероприятия и акции.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150" y="1118010"/>
            <a:ext cx="8691941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проектных технологий в детских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объединениях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естественнонаучной направленности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формирует у обучающихся осознанно-правильное отношение к природе, которое строится на её чувственном восприятии, эмоциональном отношении и знании особенностей жизни, роста и развития живых существ; усвоение и накопление опыта работы с исследуемым материалом живой и неживой природы; закрепление представления о различных природных явлениях и объектах.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04707"/>
            <a:ext cx="7543800" cy="8625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технологии в детских объединениях естественнонаучной направленности</a:t>
            </a:r>
            <a:endParaRPr lang="ru-RU" altLang="ru-RU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037" y="3698153"/>
            <a:ext cx="585361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реализации проектов обучающиеся учатся создавать модели природных объектов, изучают природные явления, участвуют в наблюдениях за природой, осуществляют работу с различными источниками информации, учатся проектировать природоохранные и просветительские мероприятия и акции.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g2.pngio.com/travel-hd-png-vector-clipart-psd-peo-346351-png-images-pngio-hd-travel-png-1024_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3" y="3801327"/>
            <a:ext cx="2917002" cy="291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13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795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8582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 метода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526" y="724557"/>
            <a:ext cx="8486274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Обучающиеся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видят конечный результат – вещь, которую они сделали своими руками, вложили душу.</a:t>
            </a: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на занятиях метода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творческих проектов позволяет выявить и развить творческие возможности и способности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детей,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научить решать новые, нетиповые задачи, выявить деловые качества.</a:t>
            </a: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Профессиональное самоопределение. «На что я способен? Где могу применить свои знания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527" y="3536899"/>
            <a:ext cx="701050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выборе темы проекта учитываются индивидуальные способности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обучающихся: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сильным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сложное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слабым – по их реальным возможностям.</a:t>
            </a:r>
          </a:p>
          <a:p>
            <a:pPr marL="685800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проектным методом развивает социальный аспект личности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включения его в различные виды деятельности в реальных социальных и производственных отношениях.</a:t>
            </a:r>
          </a:p>
        </p:txBody>
      </p:sp>
      <p:pic>
        <p:nvPicPr>
          <p:cNvPr id="16390" name="Picture 6" descr="http://mig-util.ru/wp-content/uploads/2016/11/accept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85" y="4427621"/>
            <a:ext cx="1910045" cy="191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11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038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76800"/>
            <a:ext cx="7543800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222" y="3331268"/>
            <a:ext cx="5653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Идеи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проектного обучения возникли в России практически параллельно с разработками американских педагогов еще в начале 20 века. Под руководством русского педагога </a:t>
            </a:r>
            <a:r>
              <a:rPr lang="ru-RU" sz="2000" dirty="0" err="1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С.Т.Шацкого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1905 году была организована небольшая группа сотрудников, пытавшаяся активно использовать проектные методы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в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практике преподавания. Позднее, уже при советской власти эти идеи стали довольно широко внедряться в школу.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222" y="808195"/>
            <a:ext cx="8135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 отмечают, что впервые термин «проект» употребил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в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1908 году </a:t>
            </a:r>
            <a:r>
              <a:rPr lang="ru-RU" sz="2000" dirty="0" err="1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Д.Снедзен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заведующий отделом воспитания </a:t>
            </a:r>
            <a:r>
              <a:rPr lang="ru-RU" sz="2000" dirty="0" err="1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сельхозшкол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США.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Американские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 считали, что практическое обучение является основой обучения будущих фермеров. Учащиеся получали в школе ряд заданий для выполнения на дому, носивших обобщенное название «домашний проект». Так возник метод проектов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ttps://avatars.mds.yandex.net/get-zen_doc/1328466/pub_5d5a5293d4f07a00ae9387cd_5d6603786d29c100ad1dd979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43" r="5448"/>
          <a:stretch/>
        </p:blipFill>
        <p:spPr bwMode="auto">
          <a:xfrm>
            <a:off x="6341673" y="3510025"/>
            <a:ext cx="2298104" cy="264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94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0110" y="412077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метода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6747" y="1202437"/>
            <a:ext cx="80771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субъективной оценки творческой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работы; переоценка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своих возможностей и попадание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в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стрессовую ситуацию из-за невозможности уложиться в определенные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Психологические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коммуникативные проблемы: деление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</a:t>
            </a:r>
            <a:r>
              <a:rPr lang="ru-RU" sz="220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20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группы.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Технические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накладки, которые могут повлиять как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 работы, так и на конечный результат.</a:t>
            </a:r>
          </a:p>
        </p:txBody>
      </p:sp>
      <p:pic>
        <p:nvPicPr>
          <p:cNvPr id="15362" name="Picture 2" descr="https://pohudete.ru/wp-content/uploads/2018/09/7-e1536845203937-1024x45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0" y="4260324"/>
            <a:ext cx="4603249" cy="2036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3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803" y="185276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8566" y="185276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содержания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43129" y="685673"/>
          <a:ext cx="8785225" cy="6095002"/>
        </p:xfrm>
        <a:graphic>
          <a:graphicData uri="http://schemas.openxmlformats.org/drawingml/2006/table">
            <a:tbl>
              <a:tblPr/>
              <a:tblGrid>
                <a:gridCol w="414337">
                  <a:extLst>
                    <a:ext uri="{9D8B030D-6E8A-4147-A177-3AD203B41FA5}">
                      <a16:colId xmlns="" xmlns:a16="http://schemas.microsoft.com/office/drawing/2014/main" val="2978568650"/>
                    </a:ext>
                  </a:extLst>
                </a:gridCol>
                <a:gridCol w="2208882">
                  <a:extLst>
                    <a:ext uri="{9D8B030D-6E8A-4147-A177-3AD203B41FA5}">
                      <a16:colId xmlns="" xmlns:a16="http://schemas.microsoft.com/office/drawing/2014/main" val="3188804098"/>
                    </a:ext>
                  </a:extLst>
                </a:gridCol>
                <a:gridCol w="6162006">
                  <a:extLst>
                    <a:ext uri="{9D8B030D-6E8A-4147-A177-3AD203B41FA5}">
                      <a16:colId xmlns="" xmlns:a16="http://schemas.microsoft.com/office/drawing/2014/main" val="381223990"/>
                    </a:ext>
                  </a:extLst>
                </a:gridCol>
              </a:tblGrid>
              <a:tr h="245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(в баллах)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8804061"/>
                  </a:ext>
                </a:extLst>
              </a:tr>
              <a:tr h="341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работы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реферативная работа, 2 - работа носит исследовательский характер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5342430"/>
                  </a:ext>
                </a:extLst>
              </a:tr>
              <a:tr h="579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    научных фактов и данных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 используются широко известные научные данные, 2 - используются уникальные научные данные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588536"/>
                  </a:ext>
                </a:extLst>
              </a:tr>
              <a:tr h="73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 знаний вне     школьной программы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- использованы знания школьной программы, 2 - использованы знания за рамками школьной программы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461422"/>
                  </a:ext>
                </a:extLst>
              </a:tr>
              <a:tr h="757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исследования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 результаты могут быть доложены на школьной конференции, 2 - результаты могут быть доложены на районной конференции, 3- результаты могут быть доложены на региональной конференции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2537872"/>
                  </a:ext>
                </a:extLst>
              </a:tr>
              <a:tr h="981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      проекта: введение,    постановка проблемы,      решение, выводы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в работе плохо просматривается структура, 1- в   работе   присутствует   большинство структурных элементов, 2 - работа четко структурирована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5978678"/>
                  </a:ext>
                </a:extLst>
              </a:tr>
              <a:tr h="4907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Оригинальность и новизна темы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тема традиционна, 2 - работа строится вокруг новой темы и новых идей                                                            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0306859"/>
                  </a:ext>
                </a:extLst>
              </a:tr>
              <a:tr h="73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Владение автором терминологическим аппаратом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автор владеет базовым аппаратом, 2 - автор свободно оперирует базовым аппаратом в беседе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0684831"/>
                  </a:ext>
                </a:extLst>
              </a:tr>
              <a:tr h="1226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  оформления работы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работа оформлена аккуратно, но без «изысков», описание непонятно, есть ошибки, 2  - работа оформлена аккуратно, описание четко, понятно, грамотно, 3  - работа оформлена изобретательно, применены  приемы  и  средства,  повышающие презентабельность работы, описание четко, понятно, грамотно      </a:t>
                      </a:r>
                    </a:p>
                  </a:txBody>
                  <a:tcPr marL="12317" marR="12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94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3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8566" y="26127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защиты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3753" y="801420"/>
          <a:ext cx="8353425" cy="5832475"/>
        </p:xfrm>
        <a:graphic>
          <a:graphicData uri="http://schemas.openxmlformats.org/drawingml/2006/table">
            <a:tbl>
              <a:tblPr/>
              <a:tblGrid>
                <a:gridCol w="404813">
                  <a:extLst>
                    <a:ext uri="{9D8B030D-6E8A-4147-A177-3AD203B41FA5}">
                      <a16:colId xmlns="" xmlns:a16="http://schemas.microsoft.com/office/drawing/2014/main" val="178421324"/>
                    </a:ext>
                  </a:extLst>
                </a:gridCol>
                <a:gridCol w="1539875">
                  <a:extLst>
                    <a:ext uri="{9D8B030D-6E8A-4147-A177-3AD203B41FA5}">
                      <a16:colId xmlns="" xmlns:a16="http://schemas.microsoft.com/office/drawing/2014/main" val="1261734792"/>
                    </a:ext>
                  </a:extLst>
                </a:gridCol>
                <a:gridCol w="6408737">
                  <a:extLst>
                    <a:ext uri="{9D8B030D-6E8A-4147-A177-3AD203B41FA5}">
                      <a16:colId xmlns="" xmlns:a16="http://schemas.microsoft.com/office/drawing/2014/main" val="1142539180"/>
                    </a:ext>
                  </a:extLst>
                </a:gridCol>
              </a:tblGrid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(в баллах)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55B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786426"/>
                  </a:ext>
                </a:extLst>
              </a:tr>
              <a:tr h="1624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доклада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доклад зачитывает, 2  - доклад рассказывает, но не объяснена суть работы, 3  - доклад рассказывает, суть работы объяснена, 4 - кроме хорошего доклада владеет иллюстративным материалом, 5 - доклад производит очень хорошее впечатление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158863"/>
                  </a:ext>
                </a:extLst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  ответов   на вопросы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не может четко ответить на большинство вопросов, 2 - отвечает на большинство вопросов, 3- отвечает на все вопросы убедительно, аргументировано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8038191"/>
                  </a:ext>
                </a:extLst>
              </a:tr>
              <a:tr h="1538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демон­страционного материала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представленный демонстрационный материал не используется в докладе, 2 - представленный демонстрационный материал используется в докладе, 3 - представленный демонстрационный материал используется в докладе, информативен, автор свободно в нем ориентируется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9769346"/>
                  </a:ext>
                </a:extLst>
              </a:tr>
              <a:tr h="1370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  демонст­рационного материала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5B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1-представлен плохо оформленный демонстрационный материал, 2- демонстрационный    материал    хорошо оформлен, но есть отдельные претензии, 3 -  к демонстрационному материалу нет претензий                                                                </a:t>
                      </a:r>
                    </a:p>
                  </a:txBody>
                  <a:tcPr marL="16430" marR="164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62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39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5585" y="489141"/>
            <a:ext cx="8287473" cy="79036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при организации </a:t>
            </a:r>
            <a:endParaRPr lang="ru-RU" altLang="ru-RU" sz="28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</a:t>
            </a: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046" y="1322816"/>
            <a:ext cx="88010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над проектом объемная, кропотливая, поэтому возникает проблема перегрузки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люди увлекающиеся, поэтому работу начинают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желанием, энтузиазмом, но,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сталкиваясь 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трудностями (большой объем информации, которую нужно найти, проанализировать, систематизировать, провести исследования), могут бросить работу над проектом.</a:t>
            </a: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всегда хватает умений и навыков работы на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компьютере.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juristoff.com/images/all/age/10.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17" y="4308471"/>
            <a:ext cx="2386383" cy="185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046" y="4239021"/>
            <a:ext cx="586836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Самая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большая проблема для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не превратиться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в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ментора, диктующего свое мнение, или взвалить на себя всю работу, оставив детям самый минимум.</a:t>
            </a: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Возрастает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нагрузка на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педагога. 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0110" y="531345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же разрешить проблемы?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046" y="1300970"/>
            <a:ext cx="8801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Четко определить объем и временные рамки проекта,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не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«давить» на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обучающихся;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 не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часто.</a:t>
            </a: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Терпеливо анализировать причины неудач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вместе 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детьми.</a:t>
            </a: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Оказывать помощь в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 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компьютером,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помогать          с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оформлением работы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avatars.mds.yandex.net/get-zen_doc/1584893/pub_5d45bc8f1e8e3f00adc9bdb5_5d487d33ec575b00ae8e8f48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76" y="3788046"/>
            <a:ext cx="4082300" cy="2497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046" y="3239962"/>
            <a:ext cx="510443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Предоставить обучающимся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работать максимально самостоятельно, встать в позицию старшего друга, соратника.</a:t>
            </a:r>
          </a:p>
          <a:p>
            <a:pPr marL="6858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Привлечь для работы </a:t>
            </a:r>
            <a:r>
              <a:rPr lang="ru-RU" sz="22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 </a:t>
            </a:r>
            <a:r>
              <a:rPr lang="ru-RU" sz="22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проектом родителей, консультантов.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0751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753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6611" y="674273"/>
            <a:ext cx="6250777" cy="1331787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ru-RU" sz="3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интересно, </a:t>
            </a:r>
          </a:p>
          <a:p>
            <a:r>
              <a:rPr lang="ru-RU" altLang="ru-RU" sz="3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познавательно, просто</a:t>
            </a:r>
            <a:r>
              <a:rPr lang="ru-RU" altLang="ru-RU" sz="3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6" descr="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02" y="2268092"/>
            <a:ext cx="5191628" cy="41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047" y="369776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анные 3"/>
          <p:cNvSpPr/>
          <p:nvPr/>
        </p:nvSpPr>
        <p:spPr>
          <a:xfrm>
            <a:off x="21691" y="5810992"/>
            <a:ext cx="4150850" cy="552883"/>
          </a:xfrm>
          <a:prstGeom prst="flowChartInputOutput">
            <a:avLst/>
          </a:prstGeom>
          <a:solidFill>
            <a:srgbClr val="FF993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08079"/>
            <a:ext cx="9144000" cy="78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4807"/>
            <a:ext cx="9144000" cy="9707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975691" y="6312702"/>
            <a:ext cx="4070682" cy="326062"/>
          </a:xfrm>
          <a:prstGeom prst="flowChartInputOutpu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504" y="6312702"/>
            <a:ext cx="9144000" cy="15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617007" y="6093419"/>
            <a:ext cx="4150850" cy="552883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6511" y="2662646"/>
            <a:ext cx="6785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Самообразование педагога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условие профессионального роста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609"/>
          <a:stretch/>
        </p:blipFill>
        <p:spPr>
          <a:xfrm>
            <a:off x="514349" y="348804"/>
            <a:ext cx="1223917" cy="72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075310" y="273049"/>
            <a:ext cx="6806875" cy="92333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«Городской центр развития и научно-технического творчества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детей и юношества»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051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520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680" y="226918"/>
            <a:ext cx="7543800" cy="502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Самообразование педагога – </a:t>
            </a:r>
          </a:p>
          <a:p>
            <a:endParaRPr lang="ru-RU" altLang="ru-RU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59" y="647338"/>
            <a:ext cx="8597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целенаправленная работа педагога 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 педагогической и психологической наук.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67A0EE-941E-4DF4-88FD-100096FD6741}"/>
              </a:ext>
            </a:extLst>
          </p:cNvPr>
          <p:cNvSpPr/>
          <p:nvPr/>
        </p:nvSpPr>
        <p:spPr>
          <a:xfrm>
            <a:off x="2094441" y="2266611"/>
            <a:ext cx="6818359" cy="111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72">
            <a:extLst>
              <a:ext uri="{FF2B5EF4-FFF2-40B4-BE49-F238E27FC236}">
                <a16:creationId xmlns="" xmlns:a16="http://schemas.microsoft.com/office/drawing/2014/main" id="{0C7CB78D-519F-4FB2-951F-794E55AB0C08}"/>
              </a:ext>
            </a:extLst>
          </p:cNvPr>
          <p:cNvSpPr/>
          <p:nvPr/>
        </p:nvSpPr>
        <p:spPr>
          <a:xfrm>
            <a:off x="2166451" y="2075241"/>
            <a:ext cx="3261945" cy="512935"/>
          </a:xfrm>
          <a:prstGeom prst="rect">
            <a:avLst/>
          </a:prstGeom>
          <a:solidFill>
            <a:srgbClr val="2E7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noProof="1">
              <a:solidFill>
                <a:schemeClr val="tx2"/>
              </a:solidFill>
            </a:endParaRPr>
          </a:p>
        </p:txBody>
      </p:sp>
      <p:sp>
        <p:nvSpPr>
          <p:cNvPr id="8" name="Google Shape;138;p24">
            <a:extLst>
              <a:ext uri="{FF2B5EF4-FFF2-40B4-BE49-F238E27FC236}">
                <a16:creationId xmlns="" xmlns:a16="http://schemas.microsoft.com/office/drawing/2014/main" id="{842943B2-B28D-400A-8289-0BA510E9B082}"/>
              </a:ext>
            </a:extLst>
          </p:cNvPr>
          <p:cNvSpPr txBox="1">
            <a:spLocks/>
          </p:cNvSpPr>
          <p:nvPr/>
        </p:nvSpPr>
        <p:spPr>
          <a:xfrm>
            <a:off x="2250531" y="2441036"/>
            <a:ext cx="6442895" cy="8408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10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систематическое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педагогами своего профессионального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DDD3E880-7C25-4329-BAC0-487C3AEF672B}"/>
              </a:ext>
            </a:extLst>
          </p:cNvPr>
          <p:cNvSpPr/>
          <p:nvPr/>
        </p:nvSpPr>
        <p:spPr>
          <a:xfrm>
            <a:off x="2094441" y="3746220"/>
            <a:ext cx="6818359" cy="2926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72">
            <a:extLst>
              <a:ext uri="{FF2B5EF4-FFF2-40B4-BE49-F238E27FC236}">
                <a16:creationId xmlns="" xmlns:a16="http://schemas.microsoft.com/office/drawing/2014/main" id="{78145594-3FEA-49CA-B737-65437093EA64}"/>
              </a:ext>
            </a:extLst>
          </p:cNvPr>
          <p:cNvSpPr/>
          <p:nvPr/>
        </p:nvSpPr>
        <p:spPr>
          <a:xfrm>
            <a:off x="2166451" y="3448663"/>
            <a:ext cx="3261945" cy="512935"/>
          </a:xfrm>
          <a:prstGeom prst="rect">
            <a:avLst/>
          </a:prstGeom>
          <a:solidFill>
            <a:srgbClr val="2E7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noProof="1">
              <a:solidFill>
                <a:schemeClr val="tx2"/>
              </a:solidFill>
            </a:endParaRPr>
          </a:p>
        </p:txBody>
      </p:sp>
      <p:sp>
        <p:nvSpPr>
          <p:cNvPr id="11" name="Google Shape;138;p24">
            <a:extLst>
              <a:ext uri="{FF2B5EF4-FFF2-40B4-BE49-F238E27FC236}">
                <a16:creationId xmlns="" xmlns:a16="http://schemas.microsoft.com/office/drawing/2014/main" id="{34B07006-67AF-467D-A53B-9D4B9E7F0A68}"/>
              </a:ext>
            </a:extLst>
          </p:cNvPr>
          <p:cNvSpPr txBox="1">
            <a:spLocks/>
          </p:cNvSpPr>
          <p:nvPr/>
        </p:nvSpPr>
        <p:spPr>
          <a:xfrm>
            <a:off x="2250530" y="3986724"/>
            <a:ext cx="6693751" cy="2546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теоретических знаний, педагогического мастерства;</a:t>
            </a:r>
          </a:p>
          <a:p>
            <a:pPr marL="0" indent="357188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овладение новыми формами, методами и приемами обучения и воспитания детей;</a:t>
            </a:r>
          </a:p>
          <a:p>
            <a:pPr marL="0" indent="357188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изучение и внедрение в практику передового педагогического опыта, новейших достижений педагогики, психологии и других специальных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6666" y="2046926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9511" y="3490703"/>
            <a:ext cx="1253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1" y="2588176"/>
            <a:ext cx="1889680" cy="298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7251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268" y="145132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504" y="221779"/>
            <a:ext cx="8856984" cy="5742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0" b="1" dirty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работы </a:t>
            </a:r>
            <a:r>
              <a:rPr lang="ru-RU" sz="2450" b="1" dirty="0" smtClean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педагога над </a:t>
            </a:r>
            <a:r>
              <a:rPr lang="ru-RU" sz="2450" b="1" dirty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темой </a:t>
            </a:r>
            <a:r>
              <a:rPr lang="ru-RU" sz="2450" b="1" dirty="0" smtClean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самообразования</a:t>
            </a:r>
            <a:endParaRPr lang="ru-RU" sz="2450" b="1" dirty="0">
              <a:solidFill>
                <a:srgbClr val="CC3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3778" y="652618"/>
            <a:ext cx="5420893" cy="41764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темы индивидуальной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научно-методической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Детальное ознакомление с темой посредством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литературных и электронных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темы и разработка предварительного варианта плана индивидуальной научно-методической работы.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инноваций в практику своей педагогической деятельности.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оценка результатов индивидуального опыта работы над научно-методической темой (проблемой), формулирование выводов и предложений.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оформление работы, отчет о полученных результатах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коллегами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39313" y="872713"/>
            <a:ext cx="3596422" cy="2174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ема определяется, исходя из: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ее актуальности и важности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ее научно-теоретического и практического значения,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затруднений педагога;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уровня профессиональной компетентности педагога.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46198" y="3818679"/>
            <a:ext cx="3182653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Оптимальный срок </a:t>
            </a:r>
            <a:r>
              <a:rPr lang="ru-RU" sz="2000" dirty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для 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работы над темой самообразования для педагога дополнительного </a:t>
            </a:r>
            <a:r>
              <a:rPr lang="ru-RU" sz="2000" dirty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образования 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–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Arial" pitchFamily="34" charset="0"/>
              </a:rPr>
              <a:t>3 года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84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356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8162" y="243449"/>
            <a:ext cx="8771711" cy="896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Формы </a:t>
            </a:r>
            <a:r>
              <a:rPr lang="ru-RU" sz="2400" b="1" dirty="0" smtClean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представления опыта работы 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теме самообразования</a:t>
            </a:r>
            <a:endParaRPr lang="ru-RU" sz="2400" b="1" dirty="0">
              <a:solidFill>
                <a:srgbClr val="CC3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19061" y="1218740"/>
            <a:ext cx="5468264" cy="4042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или изданные методические пособия, статьи, учебники, программы, сценарии, исследования;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доклады, выступления;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дидактических материалов, тестов, наглядных материалов и пособий;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адаптированных методических рекомендаций по применению технологий обучения (образовательных, информационных и др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2904" y="1729905"/>
            <a:ext cx="2976157" cy="2781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810" y="5172415"/>
            <a:ext cx="8272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проведение открытых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 по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собственным, новаторским технологиям (техникам, методикам);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опыта по исследуемой проблеме (теме).</a:t>
            </a:r>
          </a:p>
        </p:txBody>
      </p:sp>
    </p:spTree>
    <p:extLst>
      <p:ext uri="{BB962C8B-B14F-4D97-AF65-F5344CB8AC3E}">
        <p14:creationId xmlns="" xmlns:p14="http://schemas.microsoft.com/office/powerpoint/2010/main" val="284319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50164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03304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7620" y="2985717"/>
            <a:ext cx="7908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деятельность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это разные виды деятельности, имеющие ряд общих признаков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66700" indent="1841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направлены на достижение конкретных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целей;</a:t>
            </a:r>
          </a:p>
          <a:p>
            <a:pPr marL="266700" indent="1841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включают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себя координированное выполнение взаимосвязанных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действий;</a:t>
            </a:r>
          </a:p>
          <a:p>
            <a:pPr marL="266700" indent="1841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имеют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ограниченную протяженность во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времени;</a:t>
            </a:r>
          </a:p>
          <a:p>
            <a:pPr marL="266700" indent="1841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определенным началом и 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концом;</a:t>
            </a:r>
          </a:p>
          <a:p>
            <a:pPr marL="266700" indent="1841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определенной степени неповторимы и уникальны.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41453" y="1069110"/>
            <a:ext cx="8461092" cy="561692"/>
          </a:xfrm>
          <a:prstGeom prst="wedgeRectCallout">
            <a:avLst>
              <a:gd name="adj1" fmla="val -1681"/>
              <a:gd name="adj2" fmla="val 9258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Мозг, хорошо устроенный, стоит больше, чем мозг наполненный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r">
              <a:defRPr/>
            </a:pPr>
            <a:r>
              <a:rPr lang="ru-RU" sz="105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620" y="2218977"/>
            <a:ext cx="818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Именно эти слова как нельзя лучше описывают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проектной деятельности.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7354" y="1705884"/>
            <a:ext cx="437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i="1" dirty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Философ-гуманист Мишель Монтень</a:t>
            </a:r>
            <a:endParaRPr lang="ru-RU" dirty="0">
              <a:solidFill>
                <a:srgbClr val="CC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0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6760" b="5900"/>
          <a:stretch/>
        </p:blipFill>
        <p:spPr>
          <a:xfrm rot="10800000">
            <a:off x="-11226" y="0"/>
            <a:ext cx="9155226" cy="7011208"/>
          </a:xfrm>
          <a:prstGeom prst="rect">
            <a:avLst/>
          </a:prstGeom>
        </p:spPr>
      </p:pic>
      <p:sp>
        <p:nvSpPr>
          <p:cNvPr id="19" name="Блок-схема: данные 18"/>
          <p:cNvSpPr/>
          <p:nvPr/>
        </p:nvSpPr>
        <p:spPr>
          <a:xfrm>
            <a:off x="21691" y="5810992"/>
            <a:ext cx="4150850" cy="552883"/>
          </a:xfrm>
          <a:prstGeom prst="flowChartInputOutput">
            <a:avLst/>
          </a:prstGeom>
          <a:solidFill>
            <a:srgbClr val="FF993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8079"/>
            <a:ext cx="9144000" cy="7810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4807"/>
            <a:ext cx="9144000" cy="9707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4975691" y="6312702"/>
            <a:ext cx="4070682" cy="326062"/>
          </a:xfrm>
          <a:prstGeom prst="flowChartInputOutpu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609"/>
          <a:stretch/>
        </p:blipFill>
        <p:spPr>
          <a:xfrm>
            <a:off x="514349" y="348804"/>
            <a:ext cx="1223917" cy="72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5310" y="273049"/>
            <a:ext cx="6806875" cy="92333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«Городской центр развития и научно-технического творчества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детей и юношества»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504" y="6312702"/>
            <a:ext cx="9144000" cy="15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617007" y="6093419"/>
            <a:ext cx="4150850" cy="552883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2748" y="2819562"/>
            <a:ext cx="3798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</a:t>
            </a:r>
          </a:p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</a:t>
            </a:r>
            <a:endParaRPr lang="ru-RU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135" y="6185194"/>
            <a:ext cx="3425240" cy="36933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9 декабря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2020 года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cdn1.vectorstock.com/i/1000x1000/65/00/spectacles-and-opened-book-on-a-white-background-vector-6565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013"/>
          <a:stretch/>
        </p:blipFill>
        <p:spPr bwMode="auto">
          <a:xfrm>
            <a:off x="4975691" y="2272213"/>
            <a:ext cx="3833842" cy="296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0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88375"/>
            <a:ext cx="7543800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проектной деятельности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621" y="970204"/>
            <a:ext cx="7908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дополнительном образовании под проектом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понимают специально организованный педагогом и самостоятельно выполняемый ребенком комплекс действий по решению конкретной проблемы. В результате деятельности создается продукт, обладающий объективной и субъективной новизной и имеющий практическую значимость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621" y="2909196"/>
            <a:ext cx="6350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проектной деятельности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понимание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применение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обучающимися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знаний, умений и навыков,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приобретенных ранее.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проектной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деятельности: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планированию;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навыков сбора и обработки информации,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материалов;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анализировать (креативность и критическое мышление);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составлять письменный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отчет;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позитивного отношения </a:t>
            </a:r>
            <a:r>
              <a:rPr lang="ru-RU" sz="20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работе.</a:t>
            </a:r>
            <a:endParaRPr lang="ru-RU" sz="20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static.tildacdn.com/tild3965-6334-4537-a462-303136303936/rabota-ru-itogi-2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36" y="3182943"/>
            <a:ext cx="3283320" cy="218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87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7621" y="3072348"/>
            <a:ext cx="55516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Проектная деятельность: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развивает познавательную, социальную активность молодого поколения;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практикоориентирована</a:t>
            </a: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всегда направлена на конкретные нужды;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инициирует нестандартные решения.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43060"/>
            <a:ext cx="7543800" cy="60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621" y="1052660"/>
            <a:ext cx="7908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дополнительном образовании проектная деятельность присутствует как вариант творчества детей в коллективах и используется как средство профессионального самоопределения.</a:t>
            </a:r>
          </a:p>
        </p:txBody>
      </p:sp>
      <p:pic>
        <p:nvPicPr>
          <p:cNvPr id="3074" name="Picture 2" descr="https://goodmarketinggroup.com/wp-content/uploads/2019/01/check-3D-13770095_m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05" y="3321934"/>
            <a:ext cx="2435231" cy="2435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30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50164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4306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и проект: в чём 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</a:t>
            </a:r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621" y="1052660"/>
            <a:ext cx="7908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сфере образования присутствует определенная путаница в отношении понятий «исследование» и «проектирование».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6567A0EE-941E-4DF4-88FD-100096FD6741}"/>
              </a:ext>
            </a:extLst>
          </p:cNvPr>
          <p:cNvSpPr/>
          <p:nvPr/>
        </p:nvSpPr>
        <p:spPr>
          <a:xfrm>
            <a:off x="800100" y="3155485"/>
            <a:ext cx="3261946" cy="3014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72">
            <a:extLst>
              <a:ext uri="{FF2B5EF4-FFF2-40B4-BE49-F238E27FC236}">
                <a16:creationId xmlns="" xmlns:a16="http://schemas.microsoft.com/office/drawing/2014/main" id="{0C7CB78D-519F-4FB2-951F-794E55AB0C08}"/>
              </a:ext>
            </a:extLst>
          </p:cNvPr>
          <p:cNvSpPr/>
          <p:nvPr/>
        </p:nvSpPr>
        <p:spPr>
          <a:xfrm>
            <a:off x="800100" y="2607826"/>
            <a:ext cx="3261945" cy="512935"/>
          </a:xfrm>
          <a:prstGeom prst="rect">
            <a:avLst/>
          </a:prstGeom>
          <a:solidFill>
            <a:srgbClr val="2E7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noProof="1">
              <a:solidFill>
                <a:schemeClr val="tx2"/>
              </a:solidFill>
            </a:endParaRPr>
          </a:p>
        </p:txBody>
      </p:sp>
      <p:sp>
        <p:nvSpPr>
          <p:cNvPr id="14" name="Google Shape;138;p24">
            <a:extLst>
              <a:ext uri="{FF2B5EF4-FFF2-40B4-BE49-F238E27FC236}">
                <a16:creationId xmlns="" xmlns:a16="http://schemas.microsoft.com/office/drawing/2014/main" id="{842943B2-B28D-400A-8289-0BA510E9B082}"/>
              </a:ext>
            </a:extLst>
          </p:cNvPr>
          <p:cNvSpPr txBox="1">
            <a:spLocks/>
          </p:cNvSpPr>
          <p:nvPr/>
        </p:nvSpPr>
        <p:spPr>
          <a:xfrm>
            <a:off x="875106" y="2715774"/>
            <a:ext cx="3198439" cy="33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–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10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направленная </a:t>
            </a:r>
            <a:endParaRPr lang="ru-RU" sz="240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endParaRPr lang="ru-RU" sz="240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</a:t>
            </a:r>
            <a:endParaRPr lang="ru-RU" sz="240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окружающем мире объекте или явлении.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="" xmlns:a16="http://schemas.microsoft.com/office/drawing/2014/main" id="{DDD3E880-7C25-4329-BAC0-487C3AEF672B}"/>
              </a:ext>
            </a:extLst>
          </p:cNvPr>
          <p:cNvSpPr/>
          <p:nvPr/>
        </p:nvSpPr>
        <p:spPr>
          <a:xfrm>
            <a:off x="4896381" y="3162977"/>
            <a:ext cx="3261946" cy="3007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2">
            <a:extLst>
              <a:ext uri="{FF2B5EF4-FFF2-40B4-BE49-F238E27FC236}">
                <a16:creationId xmlns="" xmlns:a16="http://schemas.microsoft.com/office/drawing/2014/main" id="{78145594-3FEA-49CA-B737-65437093EA64}"/>
              </a:ext>
            </a:extLst>
          </p:cNvPr>
          <p:cNvSpPr/>
          <p:nvPr/>
        </p:nvSpPr>
        <p:spPr>
          <a:xfrm>
            <a:off x="4896381" y="2607826"/>
            <a:ext cx="3261945" cy="512935"/>
          </a:xfrm>
          <a:prstGeom prst="rect">
            <a:avLst/>
          </a:prstGeom>
          <a:solidFill>
            <a:srgbClr val="2E7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noProof="1">
              <a:solidFill>
                <a:schemeClr val="tx2"/>
              </a:solidFill>
            </a:endParaRPr>
          </a:p>
        </p:txBody>
      </p:sp>
      <p:sp>
        <p:nvSpPr>
          <p:cNvPr id="17" name="Google Shape;138;p24">
            <a:extLst>
              <a:ext uri="{FF2B5EF4-FFF2-40B4-BE49-F238E27FC236}">
                <a16:creationId xmlns="" xmlns:a16="http://schemas.microsoft.com/office/drawing/2014/main" id="{34B07006-67AF-467D-A53B-9D4B9E7F0A68}"/>
              </a:ext>
            </a:extLst>
          </p:cNvPr>
          <p:cNvSpPr txBox="1">
            <a:spLocks/>
          </p:cNvSpPr>
          <p:nvPr/>
        </p:nvSpPr>
        <p:spPr>
          <a:xfrm>
            <a:off x="4971387" y="2715774"/>
            <a:ext cx="3198439" cy="33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50" dirty="0" smtClean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</a:t>
            </a: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создание того, чего еще не существует и предполагает наличие проектного замысла, который достигается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его реализации.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865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70784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проект?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621" y="749561"/>
            <a:ext cx="7908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из перечисленных работ являются проектами,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исследованиями?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7621" y="1392462"/>
            <a:ext cx="79087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Благотворительный концерт для ветеранов Великой Отечественной войны»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«Выпуск журнала детского объединения»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«Демографический портрет центра»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«Дизайн альпийской горки»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«Изучение </a:t>
            </a:r>
            <a:r>
              <a:rPr lang="ru-RU" sz="2400" dirty="0" err="1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субпопуляции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бродячих собак»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«История страны в экспонатах школьного музея»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«Картотека психологических портретов обучающихся»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«Оформление школьных рекреаций»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«Экологический мониторинг уровня радиационного фона»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«Экспериментальная проверка наличия у собак цветового зрения»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32631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337" y="184888"/>
            <a:ext cx="8887326" cy="64882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43060"/>
            <a:ext cx="7543800" cy="6096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проект?</a:t>
            </a: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100" y="1541929"/>
            <a:ext cx="4672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Задайте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себе несколько вопросов, чтобы понять, что именно у вас получится: </a:t>
            </a:r>
            <a:endParaRPr lang="ru-RU" sz="2400" dirty="0" smtClean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или ИССЛЕДОВАНИЕ</a:t>
            </a:r>
          </a:p>
          <a:p>
            <a:pPr marL="266700" indent="-266700" algn="just">
              <a:buFont typeface="+mj-lt"/>
              <a:buAutoNum type="arabicPeriod"/>
            </a:pPr>
            <a:endParaRPr lang="ru-RU" sz="2400" dirty="0">
              <a:solidFill>
                <a:srgbClr val="355B8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вы хотите? </a:t>
            </a:r>
          </a:p>
          <a:p>
            <a:pPr marL="266700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Чего вы ждёте? </a:t>
            </a:r>
          </a:p>
          <a:p>
            <a:pPr marL="266700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собираетесь </a:t>
            </a: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действовать? </a:t>
            </a:r>
          </a:p>
          <a:p>
            <a:pPr marL="266700" indent="-2667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355B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Сколько у вас времени? </a:t>
            </a:r>
          </a:p>
        </p:txBody>
      </p:sp>
      <p:pic>
        <p:nvPicPr>
          <p:cNvPr id="7" name="Picture 4" descr="71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46" y="2224586"/>
            <a:ext cx="2654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93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3462</Words>
  <Application>Microsoft Office PowerPoint</Application>
  <PresentationFormat>Экран (4:3)</PresentationFormat>
  <Paragraphs>451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141</cp:revision>
  <dcterms:created xsi:type="dcterms:W3CDTF">2020-10-12T11:14:18Z</dcterms:created>
  <dcterms:modified xsi:type="dcterms:W3CDTF">2020-12-09T07:55:58Z</dcterms:modified>
</cp:coreProperties>
</file>